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97" r:id="rId4"/>
    <p:sldId id="262" r:id="rId5"/>
    <p:sldId id="264" r:id="rId6"/>
    <p:sldId id="266" r:id="rId7"/>
    <p:sldId id="282" r:id="rId8"/>
    <p:sldId id="284" r:id="rId9"/>
    <p:sldId id="283" r:id="rId10"/>
    <p:sldId id="289" r:id="rId11"/>
    <p:sldId id="288" r:id="rId12"/>
    <p:sldId id="290" r:id="rId13"/>
    <p:sldId id="278" r:id="rId14"/>
    <p:sldId id="292" r:id="rId15"/>
    <p:sldId id="293" r:id="rId16"/>
    <p:sldId id="272" r:id="rId17"/>
    <p:sldId id="285" r:id="rId18"/>
    <p:sldId id="294" r:id="rId19"/>
    <p:sldId id="298" r:id="rId20"/>
    <p:sldId id="295" r:id="rId21"/>
    <p:sldId id="286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244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4660"/>
  </p:normalViewPr>
  <p:slideViewPr>
    <p:cSldViewPr snapToGrid="0" showGuides="1">
      <p:cViewPr varScale="1">
        <p:scale>
          <a:sx n="158" d="100"/>
          <a:sy n="158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A7DD0-18E5-4D78-9570-0B997DF70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ACF5F-A7D4-4C14-A301-B27EB62DE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13289-11C8-48D8-88AB-32359A77A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30632-7829-4C5B-8715-079224BD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EC02A-7E4C-4DDC-B706-908716F3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4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9AD1-DB5C-41C2-8312-DB2F0BC9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7A9BC-6115-458A-956F-11A54545F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A6B74-7CB3-4CBF-BA8F-D240A5D2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817F0-8B2D-4FF9-A336-8DD28222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318EA-59EB-4910-A481-30BC9173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7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22A0BC-AED0-4F10-AD2B-C4FE0B5C0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67A06-C7F0-46DA-A12D-BAC80B034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EAE36-E158-461F-83FB-EEA76F90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5389C-CFC2-4419-AA02-E8B9A38AB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2263C-A911-4B66-97B4-F8BFBE2E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9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6095-2833-41E8-87D6-E235D673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7A121-A1B2-4C6E-A962-6C638F0BE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2AFA0-141B-472C-BEFB-69F021B91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51B16-BC82-4C33-B137-85FABFD52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E36F8-32FB-432D-94FD-E6E5D7E8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2B3E7-EE31-4CE3-9C89-962C4D84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90AC-B1A5-4A13-91C4-1EFC4B0EC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905D8-8A3A-4B86-8E6E-047BFDD4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28228-4991-4A53-A7EF-1448CF2A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3EE7A-34B1-4565-80DB-91C57ACB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9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A075-52F2-488B-A374-E51B6261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82F3-1457-41ED-9384-092D76761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4BEF6-00B6-449D-90EB-E30C02AC0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3D679-4637-4AE7-80F2-34088BBE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38F90-3283-400D-8741-7DAA43896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F2BBC-776A-4613-A6E8-B5BCA7AA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0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26FB-AC1E-4C7F-93D4-FEE0722F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86FC9-5D83-41CA-94B3-74672493D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F6864-14CB-4068-8678-7910F364E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D4D24-C406-48BA-9863-42024BC6BD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B59A4C-CC14-4771-800C-7BBAE3830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F12E5-56B3-405C-A514-7553BD47D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12D496-01F1-4A90-9F57-23036120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3BE64-57B2-4985-855A-9CDCF6AB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3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512A-6F62-4154-A6B7-C6187DE51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FDB40-0E6F-488F-9F36-1CCC646E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8AB00-3F1B-4697-A03C-9F4C8BA51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402DA-6CDF-4D5E-976C-AA2A75E1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1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3399F-D479-432F-9356-FA432452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0974F8-662A-4D37-982B-B4CCA921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502B0-37B0-4866-A1D6-72E4FC769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0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F578-6BA1-460E-A53E-9177E3A4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B76CA-71ED-4488-9E89-A19FEDD73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3B22E-F90A-40A9-80E9-AD68ACD45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134DE-876F-4F25-88C7-2DBA2D55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0249E-2FE8-4361-8CE1-A4ED5F17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5AB35-0A30-4946-8892-9CA26B86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51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7A0B-3F42-490E-B4EB-4199CC001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BA01B-4244-4A2F-90E5-8372B73C4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52F9F-98A2-4D75-8E1B-D3BC7FDF5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7C768-0DAE-45D8-A6E8-2D5E392D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F68AD-5571-4FBB-A2E1-260A5C50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702E0-781C-4777-B788-E4852F88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2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F2C94-2049-4FC9-A091-7B993A82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81DEA-E703-48D1-B11C-45D52EA9A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0118-ED34-4A89-9952-059E3D304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85A08-9449-48E9-B60C-8E4303F1F6E7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AE7C0-DE98-4AA8-B014-1FB554FA0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FC89F-D7BC-4D28-AF36-B467DC0B4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22E6A-4CF3-45D8-8F43-B627FCBF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7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larsystem.nasa.gov/resources/111/io-in-front-of-jupiter/?category=planets_jupiter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autodesk.com/research/publications/same-stats-different-graphs" TargetMode="Externa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seaborn" TargetMode="External"/><Relationship Id="rId7" Type="http://schemas.openxmlformats.org/officeDocument/2006/relationships/hyperlink" Target="https://plotnine.readthedocs.io/en/stable/index.html" TargetMode="External"/><Relationship Id="rId2" Type="http://schemas.openxmlformats.org/officeDocument/2006/relationships/hyperlink" Target="https://plotly.com/python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hyperlink" Target="https://matplotlib.org/stable/gallery/index.html" TargetMode="External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lisonhorst.github.io/palmerpenguin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allisonhorst.github.io/palmerpenguin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python-graph-galler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net.usda.gov/guide/singularity" TargetMode="External"/><Relationship Id="rId2" Type="http://schemas.openxmlformats.org/officeDocument/2006/relationships/hyperlink" Target="https://docs.conda.io/projects/conda/en/latest/user-guide/concepts/environmen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bcesab.github.io/rcompendium/" TargetMode="External"/><Relationship Id="rId2" Type="http://schemas.openxmlformats.org/officeDocument/2006/relationships/hyperlink" Target="https://drivendata.github.io/cookiecutter-data-scien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reatexpectations.io/docs/" TargetMode="External"/><Relationship Id="rId2" Type="http://schemas.openxmlformats.org/officeDocument/2006/relationships/hyperlink" Target="https://swcarpentry.github.io/python-novice-inflammation-2.7/08-defensiv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hypothesis.readthedocs.io/en/latest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larsystem.nasa.gov/resources/803/jupiter-and-io/?category=planets_jupiter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rise.readthedocs.io/en/stab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carpentry.org/lessons/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software-carpentry.org/" TargetMode="External"/><Relationship Id="rId12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utomatetheboringstuff.com/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learnxinyminutes.com/docs/python/" TargetMode="External"/><Relationship Id="rId10" Type="http://schemas.openxmlformats.org/officeDocument/2006/relationships/hyperlink" Target="Stack%20Overflow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docs.python.org/3/tutorial/index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CAB287A8-B4EA-480D-A340-C579119AC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5" b="84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792FF1-2687-46C6-B132-BDE122BE8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70391"/>
            <a:ext cx="12192000" cy="1655763"/>
          </a:xfrm>
          <a:solidFill>
            <a:schemeClr val="bg1">
              <a:alpha val="34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Tools and Techniques for a Jupyter Based Scientific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F8FE4-EFA3-443C-8DF7-42A8AE4A0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26154"/>
            <a:ext cx="12192000" cy="492124"/>
          </a:xfrm>
          <a:solidFill>
            <a:schemeClr val="bg1">
              <a:alpha val="34000"/>
            </a:schemeClr>
          </a:solidFill>
        </p:spPr>
        <p:txBody>
          <a:bodyPr/>
          <a:lstStyle/>
          <a:p>
            <a:r>
              <a:rPr lang="en-US" dirty="0"/>
              <a:t>2022/3/7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51A39-495C-47FC-ADF6-CDDE63C1E6F0}"/>
              </a:ext>
            </a:extLst>
          </p:cNvPr>
          <p:cNvSpPr txBox="1"/>
          <p:nvPr/>
        </p:nvSpPr>
        <p:spPr>
          <a:xfrm>
            <a:off x="1" y="6488668"/>
            <a:ext cx="2120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Image Credit: NASA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036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1A4A-B958-4C5B-944B-31A4AFF34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occurs </a:t>
            </a:r>
            <a:r>
              <a:rPr lang="en-US" i="1" dirty="0"/>
              <a:t>throughout </a:t>
            </a:r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01AC2-DDBA-4717-8915-422A764EA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77343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R for Data Science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E591F6-7F44-4E2F-9B59-BF9AA0CA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5" y="2503489"/>
            <a:ext cx="1161141" cy="17417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2BF46A-1D15-446E-B35F-83E1B46FFD94}"/>
              </a:ext>
            </a:extLst>
          </p:cNvPr>
          <p:cNvGrpSpPr/>
          <p:nvPr/>
        </p:nvGrpSpPr>
        <p:grpSpPr>
          <a:xfrm>
            <a:off x="1592101" y="2503488"/>
            <a:ext cx="2544747" cy="4190021"/>
            <a:chOff x="4406193" y="1442970"/>
            <a:chExt cx="3038476" cy="500296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F8D22F-8B65-48B5-963C-6A80BEA60E6D}"/>
                </a:ext>
              </a:extLst>
            </p:cNvPr>
            <p:cNvGrpSpPr/>
            <p:nvPr/>
          </p:nvGrpSpPr>
          <p:grpSpPr>
            <a:xfrm>
              <a:off x="4406193" y="1442970"/>
              <a:ext cx="3038476" cy="5002964"/>
              <a:chOff x="5372100" y="1308033"/>
              <a:chExt cx="3038476" cy="500296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45BBB8D-9DDA-44B7-A92E-8279BCE278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2768" b="43792"/>
              <a:stretch/>
            </p:blipFill>
            <p:spPr>
              <a:xfrm>
                <a:off x="5372100" y="5131450"/>
                <a:ext cx="3038475" cy="5461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EF19AE1-8B00-461D-8D4B-89AA8259D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96" b="69080"/>
              <a:stretch/>
            </p:blipFill>
            <p:spPr>
              <a:xfrm>
                <a:off x="5372101" y="1308033"/>
                <a:ext cx="3038475" cy="392430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259CF24-EB1E-4159-BBA1-93253B48BE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4288" b="13237"/>
              <a:stretch/>
            </p:blipFill>
            <p:spPr>
              <a:xfrm>
                <a:off x="5372101" y="5918090"/>
                <a:ext cx="3038475" cy="39290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E80CC6A-8E72-47D7-B2DA-FD9AA14B3F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9928" b="26632"/>
              <a:stretch/>
            </p:blipFill>
            <p:spPr>
              <a:xfrm>
                <a:off x="5372101" y="5504151"/>
                <a:ext cx="3038475" cy="546100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EF92A2-D21B-4371-AFBC-828942725BB6}"/>
                </a:ext>
              </a:extLst>
            </p:cNvPr>
            <p:cNvCxnSpPr>
              <a:cxnSpLocks/>
            </p:cNvCxnSpPr>
            <p:nvPr/>
          </p:nvCxnSpPr>
          <p:spPr>
            <a:xfrm>
              <a:off x="4406193" y="2605088"/>
              <a:ext cx="1886126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D3B2D6-5326-4002-B2AA-7217AF2E355E}"/>
              </a:ext>
            </a:extLst>
          </p:cNvPr>
          <p:cNvSpPr txBox="1">
            <a:spLocks/>
          </p:cNvSpPr>
          <p:nvPr/>
        </p:nvSpPr>
        <p:spPr>
          <a:xfrm>
            <a:off x="3822700" y="1794731"/>
            <a:ext cx="7683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Quickly see the effect of changes code</a:t>
            </a:r>
          </a:p>
          <a:p>
            <a:r>
              <a:rPr lang="en-US" dirty="0"/>
              <a:t>Leverage visual intuition to spot patterns/outliers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17FA49-8B3B-43A5-8F6B-B2E431EFEA3E}"/>
              </a:ext>
            </a:extLst>
          </p:cNvPr>
          <p:cNvSpPr txBox="1"/>
          <p:nvPr/>
        </p:nvSpPr>
        <p:spPr>
          <a:xfrm>
            <a:off x="3741799" y="6496084"/>
            <a:ext cx="1918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Source: Autodesk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56C990D-A01C-45C6-BCDA-68EC88DBB3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50472"/>
          <a:stretch/>
        </p:blipFill>
        <p:spPr>
          <a:xfrm>
            <a:off x="3822700" y="2851242"/>
            <a:ext cx="4347884" cy="339886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8DBD409-6A02-4EBD-A11A-2474841E416A}"/>
              </a:ext>
            </a:extLst>
          </p:cNvPr>
          <p:cNvGrpSpPr/>
          <p:nvPr/>
        </p:nvGrpSpPr>
        <p:grpSpPr>
          <a:xfrm>
            <a:off x="7958457" y="3256772"/>
            <a:ext cx="4151021" cy="2860239"/>
            <a:chOff x="11461755" y="1345201"/>
            <a:chExt cx="2530789" cy="174382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A07E910-6D65-4D1E-BD53-37BD82AD0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4301" t="50452" r="1062" b="24962"/>
            <a:stretch/>
          </p:blipFill>
          <p:spPr>
            <a:xfrm>
              <a:off x="12718641" y="1347964"/>
              <a:ext cx="1273903" cy="88807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E185DC8-2B01-451B-8D48-9DC44BD7D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63" t="26544" r="74302" b="48317"/>
            <a:stretch/>
          </p:blipFill>
          <p:spPr>
            <a:xfrm>
              <a:off x="11461755" y="1345201"/>
              <a:ext cx="1253125" cy="90805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1428250-F7AC-4E0B-A9EF-7D1DA4E09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699" t="75415" r="49892" b="971"/>
            <a:stretch/>
          </p:blipFill>
          <p:spPr>
            <a:xfrm>
              <a:off x="11461756" y="2236036"/>
              <a:ext cx="1262103" cy="85299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36C53FB-AF59-4CC9-AB3B-97F19BA8B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397" t="1703" r="49892" b="74684"/>
            <a:stretch/>
          </p:blipFill>
          <p:spPr>
            <a:xfrm>
              <a:off x="12714881" y="2236036"/>
              <a:ext cx="1277663" cy="852992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90B5DB-6F68-4C7F-AEEB-3F015672F5B0}"/>
              </a:ext>
            </a:extLst>
          </p:cNvPr>
          <p:cNvCxnSpPr/>
          <p:nvPr/>
        </p:nvCxnSpPr>
        <p:spPr>
          <a:xfrm>
            <a:off x="9176622" y="-76181"/>
            <a:ext cx="6565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80B3C4-7793-4BC2-9FFF-ACB8BC26DEC4}"/>
              </a:ext>
            </a:extLst>
          </p:cNvPr>
          <p:cNvCxnSpPr/>
          <p:nvPr/>
        </p:nvCxnSpPr>
        <p:spPr>
          <a:xfrm>
            <a:off x="9176622" y="-933431"/>
            <a:ext cx="6565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2F75DD-1B55-4261-91D5-ED009C436BAD}"/>
              </a:ext>
            </a:extLst>
          </p:cNvPr>
          <p:cNvCxnSpPr/>
          <p:nvPr/>
        </p:nvCxnSpPr>
        <p:spPr>
          <a:xfrm>
            <a:off x="12115800" y="-2016125"/>
            <a:ext cx="0" cy="2381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F7C2E3E-D9C8-45DE-A093-6876649231D2}"/>
              </a:ext>
            </a:extLst>
          </p:cNvPr>
          <p:cNvCxnSpPr/>
          <p:nvPr/>
        </p:nvCxnSpPr>
        <p:spPr>
          <a:xfrm>
            <a:off x="10861675" y="-2016125"/>
            <a:ext cx="0" cy="2381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9EBF23D9-8430-4D1C-8CDF-336CFE8B18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967" t="1492" r="27418" b="88785"/>
          <a:stretch/>
        </p:blipFill>
        <p:spPr>
          <a:xfrm>
            <a:off x="8170584" y="6246451"/>
            <a:ext cx="1117601" cy="351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DA489B-C392-4A23-95D8-0131305498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967" t="11215" r="27418" b="75676"/>
          <a:stretch/>
        </p:blipFill>
        <p:spPr>
          <a:xfrm>
            <a:off x="9288185" y="6256091"/>
            <a:ext cx="1117601" cy="4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8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E168-F037-4DE2-ABCC-F0A36D8D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Python Graphing Libraires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99A7F-8989-44E7-A50F-DF072FD56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F0B27-82A9-4625-BEDA-2A627409AE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Great for interactive figures</a:t>
            </a:r>
          </a:p>
          <a:p>
            <a:r>
              <a:rPr lang="en-US" dirty="0"/>
              <a:t>Bindings for python, R</a:t>
            </a:r>
          </a:p>
          <a:p>
            <a:r>
              <a:rPr lang="en-US" dirty="0"/>
              <a:t>Allow for interaction at a high level (figure factory, </a:t>
            </a:r>
            <a:r>
              <a:rPr lang="en-US" dirty="0" err="1"/>
              <a:t>plotly</a:t>
            </a:r>
            <a:r>
              <a:rPr lang="en-US" dirty="0"/>
              <a:t> express) and a low level (graph objects)</a:t>
            </a:r>
          </a:p>
          <a:p>
            <a:r>
              <a:rPr lang="en-US" dirty="0" err="1">
                <a:hlinkClick r:id="rId2"/>
              </a:rPr>
              <a:t>plotly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220C8-1AFB-4EDE-B5DB-F37C5731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062BA-09B3-4052-B081-E31206B8534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Seaborn is built on matplotlib. </a:t>
            </a:r>
          </a:p>
          <a:p>
            <a:r>
              <a:rPr lang="en-US" dirty="0"/>
              <a:t>Great for statistical plots -- if they have what you want.</a:t>
            </a:r>
          </a:p>
          <a:p>
            <a:r>
              <a:rPr lang="en-US" dirty="0">
                <a:hlinkClick r:id="rId3" action="ppaction://hlinkfile"/>
              </a:rPr>
              <a:t>seaborn</a:t>
            </a:r>
            <a:endParaRPr lang="en-US" dirty="0"/>
          </a:p>
          <a:p>
            <a:r>
              <a:rPr lang="en-US" dirty="0"/>
              <a:t>Great for very simple and very complex plots</a:t>
            </a:r>
          </a:p>
          <a:p>
            <a:r>
              <a:rPr lang="en-US" dirty="0">
                <a:hlinkClick r:id="rId4"/>
              </a:rPr>
              <a:t>matplotlib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22867-82B7-47CF-8D3D-41222EDAA150}"/>
              </a:ext>
            </a:extLst>
          </p:cNvPr>
          <p:cNvGrpSpPr/>
          <p:nvPr/>
        </p:nvGrpSpPr>
        <p:grpSpPr>
          <a:xfrm>
            <a:off x="836612" y="1767993"/>
            <a:ext cx="3742771" cy="650251"/>
            <a:chOff x="5800451" y="6940884"/>
            <a:chExt cx="7629799" cy="1325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C07EC9-1BE3-4530-B7C9-810FE5630D97}"/>
                </a:ext>
              </a:extLst>
            </p:cNvPr>
            <p:cNvSpPr/>
            <p:nvPr/>
          </p:nvSpPr>
          <p:spPr>
            <a:xfrm flipV="1">
              <a:off x="5800451" y="6940884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2EFABB-49CC-401C-82BC-8530ACFC05E4}"/>
                </a:ext>
              </a:extLst>
            </p:cNvPr>
            <p:cNvGrpSpPr/>
            <p:nvPr/>
          </p:nvGrpSpPr>
          <p:grpSpPr>
            <a:xfrm>
              <a:off x="5800451" y="6940885"/>
              <a:ext cx="3672230" cy="1325563"/>
              <a:chOff x="2286000" y="-3644901"/>
              <a:chExt cx="4267200" cy="1540329"/>
            </a:xfrm>
          </p:grpSpPr>
          <p:pic>
            <p:nvPicPr>
              <p:cNvPr id="17" name="Picture 16" descr="Icon&#10;&#10;Description automatically generated">
                <a:extLst>
                  <a:ext uri="{FF2B5EF4-FFF2-40B4-BE49-F238E27FC236}">
                    <a16:creationId xmlns:a16="http://schemas.microsoft.com/office/drawing/2014/main" id="{7C5C8921-2BDD-4DAA-ADD0-172E1308B9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6" t="3746" b="40699"/>
              <a:stretch/>
            </p:blipFill>
            <p:spPr>
              <a:xfrm>
                <a:off x="2286000" y="-3644901"/>
                <a:ext cx="2184400" cy="1540329"/>
              </a:xfrm>
              <a:prstGeom prst="rect">
                <a:avLst/>
              </a:prstGeom>
            </p:spPr>
          </p:pic>
          <p:pic>
            <p:nvPicPr>
              <p:cNvPr id="18" name="Picture 17" descr="Icon&#10;&#10;Description automatically generated">
                <a:extLst>
                  <a:ext uri="{FF2B5EF4-FFF2-40B4-BE49-F238E27FC236}">
                    <a16:creationId xmlns:a16="http://schemas.microsoft.com/office/drawing/2014/main" id="{A8ACD158-22E3-40D1-ABA9-2E7A46480D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302"/>
              <a:stretch/>
            </p:blipFill>
            <p:spPr>
              <a:xfrm>
                <a:off x="3688176" y="-3389273"/>
                <a:ext cx="2865024" cy="1128404"/>
              </a:xfrm>
              <a:prstGeom prst="rect">
                <a:avLst/>
              </a:prstGeom>
            </p:spPr>
          </p:pic>
        </p:grpSp>
      </p:grpSp>
      <p:pic>
        <p:nvPicPr>
          <p:cNvPr id="25" name="Picture 24" descr="Icon&#10;&#10;Description automatically generated with medium confidence">
            <a:extLst>
              <a:ext uri="{FF2B5EF4-FFF2-40B4-BE49-F238E27FC236}">
                <a16:creationId xmlns:a16="http://schemas.microsoft.com/office/drawing/2014/main" id="{BF1CAFF8-2789-4677-8259-92717AA7A2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442" y="5864442"/>
            <a:ext cx="818298" cy="81829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0CDB0B8-A74E-4760-9665-64BC55164A50}"/>
              </a:ext>
            </a:extLst>
          </p:cNvPr>
          <p:cNvSpPr/>
          <p:nvPr/>
        </p:nvSpPr>
        <p:spPr>
          <a:xfrm>
            <a:off x="7594614" y="5864442"/>
            <a:ext cx="3429204" cy="81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9244F"/>
                </a:solidFill>
              </a:rPr>
              <a:t>Fans of </a:t>
            </a:r>
            <a:r>
              <a:rPr lang="en-US" i="1" dirty="0">
                <a:solidFill>
                  <a:srgbClr val="79244F"/>
                </a:solidFill>
              </a:rPr>
              <a:t>ggplot2</a:t>
            </a:r>
            <a:r>
              <a:rPr lang="en-US" dirty="0">
                <a:solidFill>
                  <a:srgbClr val="79244F"/>
                </a:solidFill>
              </a:rPr>
              <a:t> can use </a:t>
            </a:r>
            <a:r>
              <a:rPr lang="en-US" dirty="0" err="1">
                <a:solidFill>
                  <a:srgbClr val="79244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plotnine</a:t>
            </a:r>
            <a:r>
              <a:rPr lang="en-US" dirty="0">
                <a:solidFill>
                  <a:srgbClr val="79244F"/>
                </a:solidFill>
              </a:rPr>
              <a:t> which operates almost identically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2E850A-6482-463E-9613-A2979C350199}"/>
              </a:ext>
            </a:extLst>
          </p:cNvPr>
          <p:cNvGrpSpPr/>
          <p:nvPr/>
        </p:nvGrpSpPr>
        <p:grpSpPr>
          <a:xfrm>
            <a:off x="7594613" y="1764440"/>
            <a:ext cx="3760775" cy="653804"/>
            <a:chOff x="5800451" y="1990749"/>
            <a:chExt cx="7666499" cy="133280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D30248-BA2F-4774-9C32-B4FC0521F6A5}"/>
                </a:ext>
              </a:extLst>
            </p:cNvPr>
            <p:cNvSpPr/>
            <p:nvPr/>
          </p:nvSpPr>
          <p:spPr>
            <a:xfrm flipV="1">
              <a:off x="5800451" y="199799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6EAF3AF0-E7A2-4282-AEAD-00FE2A58C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13600" y="1990749"/>
              <a:ext cx="5553350" cy="133280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838E7F-55DA-4720-A030-5D9FB792EB36}"/>
              </a:ext>
            </a:extLst>
          </p:cNvPr>
          <p:cNvGrpSpPr/>
          <p:nvPr/>
        </p:nvGrpSpPr>
        <p:grpSpPr>
          <a:xfrm rot="16200000">
            <a:off x="7034227" y="902412"/>
            <a:ext cx="650251" cy="2374305"/>
            <a:chOff x="13056237" y="1925138"/>
            <a:chExt cx="650251" cy="237430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F9A82BD-858A-414A-BF3B-55CEBF3D0BFC}"/>
                </a:ext>
              </a:extLst>
            </p:cNvPr>
            <p:cNvSpPr/>
            <p:nvPr/>
          </p:nvSpPr>
          <p:spPr>
            <a:xfrm rot="5400000" flipV="1">
              <a:off x="12194210" y="2787165"/>
              <a:ext cx="2374305" cy="650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D8A747E-1115-41F9-B771-B4A275003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73100"/>
            <a:stretch/>
          </p:blipFill>
          <p:spPr>
            <a:xfrm>
              <a:off x="13060255" y="3689380"/>
              <a:ext cx="646232" cy="61006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8A8740-1EB9-415F-88EF-D66395381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6900"/>
            <a:stretch/>
          </p:blipFill>
          <p:spPr>
            <a:xfrm>
              <a:off x="13060255" y="2031534"/>
              <a:ext cx="646232" cy="1657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89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E168-F037-4DE2-ABCC-F0A36D8D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Python Graphing Libraires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99A7F-8989-44E7-A50F-DF072FD56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F0B27-82A9-4625-BEDA-2A627409AE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8220C8-1AFB-4EDE-B5DB-F37C5731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062BA-09B3-4052-B081-E31206B8534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222867-82B7-47CF-8D3D-41222EDAA150}"/>
              </a:ext>
            </a:extLst>
          </p:cNvPr>
          <p:cNvGrpSpPr/>
          <p:nvPr/>
        </p:nvGrpSpPr>
        <p:grpSpPr>
          <a:xfrm>
            <a:off x="836612" y="1767993"/>
            <a:ext cx="3742771" cy="650251"/>
            <a:chOff x="5800451" y="6940884"/>
            <a:chExt cx="7629799" cy="1325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C07EC9-1BE3-4530-B7C9-810FE5630D97}"/>
                </a:ext>
              </a:extLst>
            </p:cNvPr>
            <p:cNvSpPr/>
            <p:nvPr/>
          </p:nvSpPr>
          <p:spPr>
            <a:xfrm flipV="1">
              <a:off x="5800451" y="6940884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2EFABB-49CC-401C-82BC-8530ACFC05E4}"/>
                </a:ext>
              </a:extLst>
            </p:cNvPr>
            <p:cNvGrpSpPr/>
            <p:nvPr/>
          </p:nvGrpSpPr>
          <p:grpSpPr>
            <a:xfrm>
              <a:off x="5800451" y="6940885"/>
              <a:ext cx="3672230" cy="1325563"/>
              <a:chOff x="2286000" y="-3644901"/>
              <a:chExt cx="4267200" cy="1540329"/>
            </a:xfrm>
          </p:grpSpPr>
          <p:pic>
            <p:nvPicPr>
              <p:cNvPr id="17" name="Picture 16" descr="Icon&#10;&#10;Description automatically generated">
                <a:extLst>
                  <a:ext uri="{FF2B5EF4-FFF2-40B4-BE49-F238E27FC236}">
                    <a16:creationId xmlns:a16="http://schemas.microsoft.com/office/drawing/2014/main" id="{7C5C8921-2BDD-4DAA-ADD0-172E1308B9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6" t="3746" b="40699"/>
              <a:stretch/>
            </p:blipFill>
            <p:spPr>
              <a:xfrm>
                <a:off x="2286000" y="-3644901"/>
                <a:ext cx="2184400" cy="1540329"/>
              </a:xfrm>
              <a:prstGeom prst="rect">
                <a:avLst/>
              </a:prstGeom>
            </p:spPr>
          </p:pic>
          <p:pic>
            <p:nvPicPr>
              <p:cNvPr id="18" name="Picture 17" descr="Icon&#10;&#10;Description automatically generated">
                <a:extLst>
                  <a:ext uri="{FF2B5EF4-FFF2-40B4-BE49-F238E27FC236}">
                    <a16:creationId xmlns:a16="http://schemas.microsoft.com/office/drawing/2014/main" id="{A8ACD158-22E3-40D1-ABA9-2E7A46480D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302"/>
              <a:stretch/>
            </p:blipFill>
            <p:spPr>
              <a:xfrm>
                <a:off x="3688176" y="-3389273"/>
                <a:ext cx="2865024" cy="1128404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CD96B3-A600-4D25-AB2D-9F71AA9D855B}"/>
              </a:ext>
            </a:extLst>
          </p:cNvPr>
          <p:cNvGrpSpPr/>
          <p:nvPr/>
        </p:nvGrpSpPr>
        <p:grpSpPr>
          <a:xfrm>
            <a:off x="7594613" y="1764440"/>
            <a:ext cx="3760775" cy="653804"/>
            <a:chOff x="5800451" y="1990749"/>
            <a:chExt cx="7666499" cy="13328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06F9CF-3B84-4507-9DAA-A471AF20A68B}"/>
                </a:ext>
              </a:extLst>
            </p:cNvPr>
            <p:cNvSpPr/>
            <p:nvPr/>
          </p:nvSpPr>
          <p:spPr>
            <a:xfrm flipV="1">
              <a:off x="5800451" y="199799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2398DE9-C243-4010-BE60-6FA155424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13600" y="1990749"/>
              <a:ext cx="5553350" cy="13328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C6FCBB-A513-4208-8EDC-77600FF22D6F}"/>
              </a:ext>
            </a:extLst>
          </p:cNvPr>
          <p:cNvGrpSpPr/>
          <p:nvPr/>
        </p:nvGrpSpPr>
        <p:grpSpPr>
          <a:xfrm rot="16200000">
            <a:off x="5540836" y="902412"/>
            <a:ext cx="650251" cy="2374305"/>
            <a:chOff x="13056237" y="1925138"/>
            <a:chExt cx="650251" cy="237430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B91994-65A4-4AB6-B21A-29EDBEC1A0E0}"/>
                </a:ext>
              </a:extLst>
            </p:cNvPr>
            <p:cNvSpPr/>
            <p:nvPr/>
          </p:nvSpPr>
          <p:spPr>
            <a:xfrm rot="5400000" flipV="1">
              <a:off x="12194210" y="2787165"/>
              <a:ext cx="2374305" cy="650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6515BD-D115-4B7B-A0AC-2461F18F8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3100"/>
            <a:stretch/>
          </p:blipFill>
          <p:spPr>
            <a:xfrm>
              <a:off x="13060255" y="3689380"/>
              <a:ext cx="646232" cy="6100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7A929D-BFB6-4484-A80D-5F1E2463A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6900"/>
            <a:stretch/>
          </p:blipFill>
          <p:spPr>
            <a:xfrm>
              <a:off x="13060255" y="2031534"/>
              <a:ext cx="646232" cy="165784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017E5C2-19E5-42E3-A34E-74E3C9658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184" y="2837763"/>
            <a:ext cx="3477575" cy="2912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C6EBD-F4EA-4467-B400-A8DA89F14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2961" y="2830748"/>
            <a:ext cx="3906002" cy="29129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68BA99-C80F-4296-86A3-26BB7F95F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640" y="2837763"/>
            <a:ext cx="2779574" cy="29129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ADC5DC8-3D71-4679-928B-D62BBB7AA1EB}"/>
              </a:ext>
            </a:extLst>
          </p:cNvPr>
          <p:cNvSpPr txBox="1"/>
          <p:nvPr/>
        </p:nvSpPr>
        <p:spPr>
          <a:xfrm>
            <a:off x="4598987" y="5761925"/>
            <a:ext cx="279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nice out of the box but</a:t>
            </a:r>
          </a:p>
          <a:p>
            <a:r>
              <a:rPr lang="en-US" dirty="0"/>
              <a:t>customization requires </a:t>
            </a:r>
            <a:r>
              <a:rPr lang="en-US" dirty="0" err="1">
                <a:highlight>
                  <a:srgbClr val="C0C0C0"/>
                </a:highlight>
              </a:rPr>
              <a:t>mpl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0CA9C7-DFBE-4EF6-85F3-838278170687}"/>
              </a:ext>
            </a:extLst>
          </p:cNvPr>
          <p:cNvSpPr txBox="1"/>
          <p:nvPr/>
        </p:nvSpPr>
        <p:spPr>
          <a:xfrm>
            <a:off x="9501135" y="6488668"/>
            <a:ext cx="2690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ymmv</a:t>
            </a:r>
            <a:r>
              <a:rPr lang="en-US" dirty="0"/>
              <a:t>, relative to </a:t>
            </a:r>
            <a:r>
              <a:rPr lang="en-US" i="1" dirty="0"/>
              <a:t>ggplot2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FD66ED-B990-447E-9D71-2F989836F237}"/>
              </a:ext>
            </a:extLst>
          </p:cNvPr>
          <p:cNvSpPr txBox="1"/>
          <p:nvPr/>
        </p:nvSpPr>
        <p:spPr>
          <a:xfrm>
            <a:off x="182545" y="5760236"/>
            <a:ext cx="3566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and low level controls provides</a:t>
            </a:r>
          </a:p>
          <a:p>
            <a:r>
              <a:rPr lang="en-US" dirty="0"/>
              <a:t>a nice balance of customization and</a:t>
            </a:r>
          </a:p>
          <a:p>
            <a:r>
              <a:rPr lang="en-US" dirty="0"/>
              <a:t>Speed.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3DD715-C97E-401A-8366-52F34F537844}"/>
              </a:ext>
            </a:extLst>
          </p:cNvPr>
          <p:cNvSpPr txBox="1"/>
          <p:nvPr/>
        </p:nvSpPr>
        <p:spPr>
          <a:xfrm>
            <a:off x="8853383" y="5760236"/>
            <a:ext cx="2851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customizable but not </a:t>
            </a:r>
          </a:p>
          <a:p>
            <a:r>
              <a:rPr lang="en-US" dirty="0"/>
              <a:t>particularly user friendly* </a:t>
            </a:r>
          </a:p>
        </p:txBody>
      </p:sp>
    </p:spTree>
    <p:extLst>
      <p:ext uri="{BB962C8B-B14F-4D97-AF65-F5344CB8AC3E}">
        <p14:creationId xmlns:p14="http://schemas.microsoft.com/office/powerpoint/2010/main" val="312470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12AA-AC03-47B6-A365-367D6DC8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–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97856-1D64-4B00-969E-0680B7B1E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683" y="2135464"/>
            <a:ext cx="363030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Choose a chart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the example code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Test the example on your machine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Swap in your variables and data.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825227-6938-487D-9AD3-9A2244DBCA9D}"/>
              </a:ext>
            </a:extLst>
          </p:cNvPr>
          <p:cNvGrpSpPr/>
          <p:nvPr/>
        </p:nvGrpSpPr>
        <p:grpSpPr>
          <a:xfrm>
            <a:off x="9738984" y="1354680"/>
            <a:ext cx="2453016" cy="5345921"/>
            <a:chOff x="4522577" y="0"/>
            <a:chExt cx="3146846" cy="6858000"/>
          </a:xfrm>
        </p:grpSpPr>
        <p:pic>
          <p:nvPicPr>
            <p:cNvPr id="11" name="Picture 10" descr="A picture containing circle&#10;&#10;Description automatically generated">
              <a:extLst>
                <a:ext uri="{FF2B5EF4-FFF2-40B4-BE49-F238E27FC236}">
                  <a16:creationId xmlns:a16="http://schemas.microsoft.com/office/drawing/2014/main" id="{F23EA6BC-A7E9-42C1-B564-72AC9C418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577" y="0"/>
              <a:ext cx="3146846" cy="6858000"/>
            </a:xfrm>
            <a:prstGeom prst="rect">
              <a:avLst/>
            </a:prstGeom>
          </p:spPr>
        </p:pic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F9347873-FDAA-4A4A-9A5D-C81D0C911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6" t="3746" r="22889" b="40699"/>
            <a:stretch/>
          </p:blipFill>
          <p:spPr>
            <a:xfrm rot="21368105">
              <a:off x="4993487" y="1175374"/>
              <a:ext cx="645313" cy="65025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2215787-8984-4518-8AC0-E63C623E0620}"/>
              </a:ext>
            </a:extLst>
          </p:cNvPr>
          <p:cNvGrpSpPr/>
          <p:nvPr/>
        </p:nvGrpSpPr>
        <p:grpSpPr>
          <a:xfrm>
            <a:off x="4298817" y="1354680"/>
            <a:ext cx="5440167" cy="1788374"/>
            <a:chOff x="5350983" y="-2486532"/>
            <a:chExt cx="6002817" cy="197333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18C237E-E68E-482C-AC72-819E7FF24E37}"/>
                </a:ext>
              </a:extLst>
            </p:cNvPr>
            <p:cNvGrpSpPr/>
            <p:nvPr/>
          </p:nvGrpSpPr>
          <p:grpSpPr>
            <a:xfrm>
              <a:off x="5350983" y="-2486532"/>
              <a:ext cx="2745845" cy="1973337"/>
              <a:chOff x="6384911" y="365125"/>
              <a:chExt cx="2745845" cy="197333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5DDE3D8-341C-458D-B238-D39C7AE496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96"/>
              <a:stretch/>
            </p:blipFill>
            <p:spPr>
              <a:xfrm>
                <a:off x="6572150" y="365125"/>
                <a:ext cx="1312636" cy="197333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1D2D385-31AD-4475-BCFA-5BCE711BCD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5677"/>
              <a:stretch/>
            </p:blipFill>
            <p:spPr>
              <a:xfrm>
                <a:off x="6384911" y="365125"/>
                <a:ext cx="2745845" cy="282649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E46CEBB-EE77-4663-8EB6-835C2F753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520" b="5588"/>
            <a:stretch/>
          </p:blipFill>
          <p:spPr>
            <a:xfrm>
              <a:off x="7652953" y="-2486532"/>
              <a:ext cx="3700847" cy="1973337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C0A0FAD-DEB3-46AA-A198-0DCE30D129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25" t="26174"/>
          <a:stretch/>
        </p:blipFill>
        <p:spPr>
          <a:xfrm>
            <a:off x="4298817" y="3366312"/>
            <a:ext cx="5440167" cy="148844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D4F5B5-6E00-4EDF-A7CF-6251D88FE57E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>
            <a:off x="5658107" y="2248867"/>
            <a:ext cx="726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661AA072-3972-462D-A98C-4C14ED6D2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8817" y="5194849"/>
            <a:ext cx="5440167" cy="141072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8CF389C-5B7A-4D35-B156-81421B9EB03B}"/>
              </a:ext>
            </a:extLst>
          </p:cNvPr>
          <p:cNvCxnSpPr/>
          <p:nvPr/>
        </p:nvCxnSpPr>
        <p:spPr>
          <a:xfrm>
            <a:off x="4991100" y="5844540"/>
            <a:ext cx="2133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989330-09A6-4F70-BA06-C18287B31B33}"/>
              </a:ext>
            </a:extLst>
          </p:cNvPr>
          <p:cNvCxnSpPr>
            <a:cxnSpLocks/>
          </p:cNvCxnSpPr>
          <p:nvPr/>
        </p:nvCxnSpPr>
        <p:spPr>
          <a:xfrm>
            <a:off x="7018900" y="6195060"/>
            <a:ext cx="25365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18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842B-CE4F-4435-A5C7-E310D558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– Digging Deeper</a:t>
            </a:r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BDD76074-677E-4C6A-9C8F-E3612E578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83223"/>
            <a:ext cx="3632902" cy="2338440"/>
          </a:xfrm>
        </p:spPr>
      </p:pic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1487C22E-7737-47A0-9027-C28D957C0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721663"/>
            <a:ext cx="3632902" cy="216763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4518BE-BE8F-46E6-AB94-254268D0760D}"/>
              </a:ext>
            </a:extLst>
          </p:cNvPr>
          <p:cNvSpPr txBox="1">
            <a:spLocks/>
          </p:cNvSpPr>
          <p:nvPr/>
        </p:nvSpPr>
        <p:spPr>
          <a:xfrm>
            <a:off x="4924426" y="1825625"/>
            <a:ext cx="6429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Plotly</a:t>
            </a:r>
            <a:r>
              <a:rPr lang="en-US" dirty="0"/>
              <a:t> express – Main interface </a:t>
            </a:r>
          </a:p>
          <a:p>
            <a:r>
              <a:rPr lang="en-US" dirty="0"/>
              <a:t>Figure factory – Specialized figures built from graph objects</a:t>
            </a:r>
          </a:p>
          <a:p>
            <a:r>
              <a:rPr lang="en-US" dirty="0"/>
              <a:t>Graph objects – More detailed control of plots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AEB63-1D1C-443A-AD79-BF20FFF4DDD8}"/>
              </a:ext>
            </a:extLst>
          </p:cNvPr>
          <p:cNvSpPr txBox="1"/>
          <p:nvPr/>
        </p:nvSpPr>
        <p:spPr>
          <a:xfrm>
            <a:off x="177289" y="6376789"/>
            <a:ext cx="1826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Palmer Penguins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842B-CE4F-4435-A5C7-E310D558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– Digging Deeper</a:t>
            </a:r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BDD76074-677E-4C6A-9C8F-E3612E578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76" y="4819649"/>
            <a:ext cx="2108664" cy="1357313"/>
          </a:xfrm>
        </p:spPr>
      </p:pic>
      <p:pic>
        <p:nvPicPr>
          <p:cNvPr id="9" name="Picture 8" descr="A group of penguins&#10;&#10;Description automatically generated with low confidence">
            <a:extLst>
              <a:ext uri="{FF2B5EF4-FFF2-40B4-BE49-F238E27FC236}">
                <a16:creationId xmlns:a16="http://schemas.microsoft.com/office/drawing/2014/main" id="{1487C22E-7737-47A0-9027-C28D957C0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768" y="4714053"/>
            <a:ext cx="2451803" cy="146290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4518BE-BE8F-46E6-AB94-254268D0760D}"/>
              </a:ext>
            </a:extLst>
          </p:cNvPr>
          <p:cNvSpPr txBox="1">
            <a:spLocks/>
          </p:cNvSpPr>
          <p:nvPr/>
        </p:nvSpPr>
        <p:spPr>
          <a:xfrm>
            <a:off x="4924426" y="1825625"/>
            <a:ext cx="6429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Plotly</a:t>
            </a:r>
            <a:r>
              <a:rPr lang="en-US" dirty="0"/>
              <a:t> express – Main interface </a:t>
            </a:r>
          </a:p>
          <a:p>
            <a:r>
              <a:rPr lang="en-US" dirty="0"/>
              <a:t>Figure factory – Specialized figures built from graph objects</a:t>
            </a:r>
          </a:p>
          <a:p>
            <a:r>
              <a:rPr lang="en-US" dirty="0"/>
              <a:t>Graph objects – More detailed control of plots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9D59A0-3C53-4C64-8FD2-EFACC11F9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49" y="3846040"/>
            <a:ext cx="3971801" cy="2116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83FB02-4A06-4A66-B7D4-FC6982241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48" y="1417939"/>
            <a:ext cx="3971801" cy="211695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D40627E-E8E1-4C8B-8D0F-0F11681DE2AB}"/>
              </a:ext>
            </a:extLst>
          </p:cNvPr>
          <p:cNvGrpSpPr/>
          <p:nvPr/>
        </p:nvGrpSpPr>
        <p:grpSpPr>
          <a:xfrm>
            <a:off x="4429673" y="4166615"/>
            <a:ext cx="1956307" cy="1636867"/>
            <a:chOff x="4429673" y="4166615"/>
            <a:chExt cx="1956307" cy="163686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5D66BBA-3778-46B8-81A4-6906DC16D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805" t="36232" r="31287"/>
            <a:stretch/>
          </p:blipFill>
          <p:spPr>
            <a:xfrm>
              <a:off x="4429673" y="4587703"/>
              <a:ext cx="1956307" cy="121577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D12CCF8-05A4-43FB-92FE-D4C529BE9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231" t="14146" r="31287"/>
            <a:stretch/>
          </p:blipFill>
          <p:spPr>
            <a:xfrm>
              <a:off x="4677049" y="4166615"/>
              <a:ext cx="1708931" cy="1636867"/>
            </a:xfrm>
            <a:prstGeom prst="rect">
              <a:avLst/>
            </a:prstGeom>
          </p:spPr>
        </p:pic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C557AC-62D4-4415-A099-74CAB2A0A0A3}"/>
              </a:ext>
            </a:extLst>
          </p:cNvPr>
          <p:cNvCxnSpPr/>
          <p:nvPr/>
        </p:nvCxnSpPr>
        <p:spPr>
          <a:xfrm>
            <a:off x="5080000" y="3429000"/>
            <a:ext cx="0" cy="6794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8D41E9-1F9A-454B-A7D7-230B4DED37FD}"/>
              </a:ext>
            </a:extLst>
          </p:cNvPr>
          <p:cNvCxnSpPr>
            <a:cxnSpLocks/>
          </p:cNvCxnSpPr>
          <p:nvPr/>
        </p:nvCxnSpPr>
        <p:spPr>
          <a:xfrm flipH="1">
            <a:off x="4108450" y="2552700"/>
            <a:ext cx="971550" cy="16368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E5F4D4-5996-46C8-9911-AB5700C33B11}"/>
              </a:ext>
            </a:extLst>
          </p:cNvPr>
          <p:cNvCxnSpPr>
            <a:cxnSpLocks/>
          </p:cNvCxnSpPr>
          <p:nvPr/>
        </p:nvCxnSpPr>
        <p:spPr>
          <a:xfrm flipH="1">
            <a:off x="4191000" y="2032000"/>
            <a:ext cx="889000" cy="355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89B549-E240-454E-9B25-DA7514856292}"/>
              </a:ext>
            </a:extLst>
          </p:cNvPr>
          <p:cNvSpPr txBox="1"/>
          <p:nvPr/>
        </p:nvSpPr>
        <p:spPr>
          <a:xfrm>
            <a:off x="177289" y="6376789"/>
            <a:ext cx="1826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Palmer Penguins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5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1C48-BB53-415E-BD17-64514492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A175-1769-4649-A105-256F9BC0D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Python Graph Gallery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907E5-9490-4095-AA81-41D128CA78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12"/>
          <a:stretch/>
        </p:blipFill>
        <p:spPr>
          <a:xfrm>
            <a:off x="985025" y="2344621"/>
            <a:ext cx="5383850" cy="4148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0666B1-A636-408B-BAC3-A5959F498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929" y="1027906"/>
            <a:ext cx="3886200" cy="3886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CFC23F-41E7-4929-9D38-214D50869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592" y="4991894"/>
            <a:ext cx="4714875" cy="16764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9C2461C-B2C0-40A3-BE91-9D6C0D5ED9E9}"/>
              </a:ext>
            </a:extLst>
          </p:cNvPr>
          <p:cNvSpPr/>
          <p:nvPr/>
        </p:nvSpPr>
        <p:spPr>
          <a:xfrm>
            <a:off x="1027226" y="2645033"/>
            <a:ext cx="711588" cy="7115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8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EDDB-8D47-423D-B5B9-2F9957A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7B13-0766-49C7-8A25-BE38B14C9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Communicate</a:t>
            </a:r>
          </a:p>
          <a:p>
            <a:r>
              <a:rPr lang="en-US" dirty="0"/>
              <a:t>Reproduce</a:t>
            </a:r>
          </a:p>
          <a:p>
            <a:r>
              <a:rPr lang="en-US" dirty="0"/>
              <a:t>Audit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0E30F7-1C0D-4A5F-9F09-56E0069BEB3D}"/>
              </a:ext>
            </a:extLst>
          </p:cNvPr>
          <p:cNvGrpSpPr/>
          <p:nvPr/>
        </p:nvGrpSpPr>
        <p:grpSpPr>
          <a:xfrm>
            <a:off x="5681459" y="1001057"/>
            <a:ext cx="3742771" cy="650251"/>
            <a:chOff x="5800451" y="-1267743"/>
            <a:chExt cx="7629799" cy="132556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7CDD0F4-83F2-4737-BDD5-BCC5FDC61039}"/>
                </a:ext>
              </a:extLst>
            </p:cNvPr>
            <p:cNvSpPr/>
            <p:nvPr/>
          </p:nvSpPr>
          <p:spPr>
            <a:xfrm flipV="1">
              <a:off x="5800451" y="-1267743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141D6EE5-AC9A-47A7-B123-448CE9806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0451" y="-1267742"/>
              <a:ext cx="4912380" cy="1325563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A938033-761F-45FA-B3FA-257173345D4F}"/>
              </a:ext>
            </a:extLst>
          </p:cNvPr>
          <p:cNvGrpSpPr/>
          <p:nvPr/>
        </p:nvGrpSpPr>
        <p:grpSpPr>
          <a:xfrm rot="16200000">
            <a:off x="5770874" y="1252783"/>
            <a:ext cx="650251" cy="3742771"/>
            <a:chOff x="13056236" y="556672"/>
            <a:chExt cx="650251" cy="374277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0709EA4-D5B1-48BA-BFC9-4340191BC4C7}"/>
                </a:ext>
              </a:extLst>
            </p:cNvPr>
            <p:cNvSpPr/>
            <p:nvPr/>
          </p:nvSpPr>
          <p:spPr>
            <a:xfrm rot="5400000" flipV="1">
              <a:off x="11509976" y="2102932"/>
              <a:ext cx="3742771" cy="650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16BC8BD-E09D-4475-B433-D20D11B72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100"/>
            <a:stretch/>
          </p:blipFill>
          <p:spPr>
            <a:xfrm>
              <a:off x="13060255" y="3689380"/>
              <a:ext cx="646232" cy="61006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F5FF39C-8E52-4BE3-AECB-1443773C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900"/>
            <a:stretch/>
          </p:blipFill>
          <p:spPr>
            <a:xfrm>
              <a:off x="13060255" y="2031534"/>
              <a:ext cx="646232" cy="165784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49BB02-A363-46FB-B84F-B4AF5D1BF535}"/>
              </a:ext>
            </a:extLst>
          </p:cNvPr>
          <p:cNvGrpSpPr/>
          <p:nvPr/>
        </p:nvGrpSpPr>
        <p:grpSpPr>
          <a:xfrm>
            <a:off x="4530515" y="3574681"/>
            <a:ext cx="3760775" cy="653804"/>
            <a:chOff x="5800451" y="1990749"/>
            <a:chExt cx="7666499" cy="133280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00FE3B-611C-4E7C-8148-E30430576A5B}"/>
                </a:ext>
              </a:extLst>
            </p:cNvPr>
            <p:cNvSpPr/>
            <p:nvPr/>
          </p:nvSpPr>
          <p:spPr>
            <a:xfrm flipV="1">
              <a:off x="5800451" y="199799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EBBA486E-6DE3-4488-9BF7-D365B61E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13600" y="1990749"/>
              <a:ext cx="5553350" cy="1332806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D1C89E-4C25-4074-8A59-EFFD5A81F10E}"/>
              </a:ext>
            </a:extLst>
          </p:cNvPr>
          <p:cNvGrpSpPr/>
          <p:nvPr/>
        </p:nvGrpSpPr>
        <p:grpSpPr>
          <a:xfrm>
            <a:off x="4873462" y="4472980"/>
            <a:ext cx="3742771" cy="650251"/>
            <a:chOff x="5800451" y="4149331"/>
            <a:chExt cx="7629799" cy="13255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DFB7AF4-9E06-404A-A962-B1E117621065}"/>
                </a:ext>
              </a:extLst>
            </p:cNvPr>
            <p:cNvSpPr/>
            <p:nvPr/>
          </p:nvSpPr>
          <p:spPr>
            <a:xfrm flipV="1">
              <a:off x="5800451" y="414933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BC1AC36-1E9E-4FC6-9B24-8B91993EFB3F}"/>
                </a:ext>
              </a:extLst>
            </p:cNvPr>
            <p:cNvGrpSpPr/>
            <p:nvPr/>
          </p:nvGrpSpPr>
          <p:grpSpPr>
            <a:xfrm>
              <a:off x="6970477" y="4149333"/>
              <a:ext cx="6370733" cy="1325563"/>
              <a:chOff x="8610345" y="-4198667"/>
              <a:chExt cx="6153057" cy="1280271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92D1C19-AE09-42CE-8130-27BC29502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1821"/>
              <a:stretch/>
            </p:blipFill>
            <p:spPr>
              <a:xfrm>
                <a:off x="8610345" y="-3967236"/>
                <a:ext cx="4901300" cy="81740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9DE9CBB-802B-407D-8449-16718F830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8179"/>
              <a:stretch/>
            </p:blipFill>
            <p:spPr>
              <a:xfrm>
                <a:off x="13734252" y="-4198667"/>
                <a:ext cx="1029150" cy="1280271"/>
              </a:xfrm>
              <a:prstGeom prst="rect">
                <a:avLst/>
              </a:prstGeom>
            </p:spPr>
          </p:pic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F73DB9D-EB15-4EE9-9EC1-ABAF7CF3B3EC}"/>
              </a:ext>
            </a:extLst>
          </p:cNvPr>
          <p:cNvGrpSpPr/>
          <p:nvPr/>
        </p:nvGrpSpPr>
        <p:grpSpPr>
          <a:xfrm>
            <a:off x="5681458" y="2023405"/>
            <a:ext cx="3742771" cy="650251"/>
            <a:chOff x="5800451" y="6940884"/>
            <a:chExt cx="7629799" cy="132556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77399A2-164C-4B2C-BEFD-F7714CAA91F1}"/>
                </a:ext>
              </a:extLst>
            </p:cNvPr>
            <p:cNvSpPr/>
            <p:nvPr/>
          </p:nvSpPr>
          <p:spPr>
            <a:xfrm flipV="1">
              <a:off x="5800451" y="6940884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D9F9346-F5FF-485E-9DC4-568F3FF10270}"/>
                </a:ext>
              </a:extLst>
            </p:cNvPr>
            <p:cNvGrpSpPr/>
            <p:nvPr/>
          </p:nvGrpSpPr>
          <p:grpSpPr>
            <a:xfrm>
              <a:off x="5800451" y="6940885"/>
              <a:ext cx="3672230" cy="1325563"/>
              <a:chOff x="2286000" y="-3644901"/>
              <a:chExt cx="4267200" cy="1540329"/>
            </a:xfrm>
          </p:grpSpPr>
          <p:pic>
            <p:nvPicPr>
              <p:cNvPr id="96" name="Picture 95" descr="Icon&#10;&#10;Description automatically generated">
                <a:extLst>
                  <a:ext uri="{FF2B5EF4-FFF2-40B4-BE49-F238E27FC236}">
                    <a16:creationId xmlns:a16="http://schemas.microsoft.com/office/drawing/2014/main" id="{9B0F3AC3-0488-4615-9D27-418154E0C1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6" t="3746" b="40699"/>
              <a:stretch/>
            </p:blipFill>
            <p:spPr>
              <a:xfrm>
                <a:off x="2286000" y="-3644901"/>
                <a:ext cx="2184400" cy="1540329"/>
              </a:xfrm>
              <a:prstGeom prst="rect">
                <a:avLst/>
              </a:prstGeom>
            </p:spPr>
          </p:pic>
          <p:pic>
            <p:nvPicPr>
              <p:cNvPr id="97" name="Picture 96" descr="Icon&#10;&#10;Description automatically generated">
                <a:extLst>
                  <a:ext uri="{FF2B5EF4-FFF2-40B4-BE49-F238E27FC236}">
                    <a16:creationId xmlns:a16="http://schemas.microsoft.com/office/drawing/2014/main" id="{9DC75E79-5E80-46B7-B2B9-CB31CF5DA9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302"/>
              <a:stretch/>
            </p:blipFill>
            <p:spPr>
              <a:xfrm>
                <a:off x="3688176" y="-3389273"/>
                <a:ext cx="2865024" cy="1128404"/>
              </a:xfrm>
              <a:prstGeom prst="rect">
                <a:avLst/>
              </a:prstGeom>
            </p:spPr>
          </p:pic>
        </p:grpSp>
      </p:grp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B1351E-A54A-4478-B24A-CBD9A30487D6}"/>
              </a:ext>
            </a:extLst>
          </p:cNvPr>
          <p:cNvSpPr/>
          <p:nvPr/>
        </p:nvSpPr>
        <p:spPr>
          <a:xfrm rot="5400000" flipV="1">
            <a:off x="9333230" y="5697250"/>
            <a:ext cx="994119" cy="416821"/>
          </a:xfrm>
          <a:prstGeom prst="parallelogram">
            <a:avLst>
              <a:gd name="adj" fmla="val 4402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10F555-F914-4921-9741-A60E2E41CFAA}"/>
              </a:ext>
            </a:extLst>
          </p:cNvPr>
          <p:cNvSpPr/>
          <p:nvPr/>
        </p:nvSpPr>
        <p:spPr>
          <a:xfrm>
            <a:off x="11675450" y="5218600"/>
            <a:ext cx="91185" cy="5708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C4B2350-10E7-4EDA-BFDD-096157847E0B}"/>
              </a:ext>
            </a:extLst>
          </p:cNvPr>
          <p:cNvSpPr/>
          <p:nvPr/>
        </p:nvSpPr>
        <p:spPr>
          <a:xfrm rot="5400000">
            <a:off x="10443072" y="5004229"/>
            <a:ext cx="1080308" cy="188905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E606C-17F2-4553-BB79-0B7B8FAF615F}"/>
              </a:ext>
            </a:extLst>
          </p:cNvPr>
          <p:cNvGrpSpPr/>
          <p:nvPr/>
        </p:nvGrpSpPr>
        <p:grpSpPr>
          <a:xfrm>
            <a:off x="9784696" y="4956501"/>
            <a:ext cx="1981940" cy="570877"/>
            <a:chOff x="7921175" y="-1712865"/>
            <a:chExt cx="3174558" cy="914399"/>
          </a:xfrm>
          <a:solidFill>
            <a:srgbClr val="C00000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5E17E1A9-6177-4B87-A3A9-568D2353BAD7}"/>
                </a:ext>
              </a:extLst>
            </p:cNvPr>
            <p:cNvSpPr/>
            <p:nvPr/>
          </p:nvSpPr>
          <p:spPr>
            <a:xfrm rot="5400000">
              <a:off x="9174102" y="-2965792"/>
              <a:ext cx="668704" cy="3174558"/>
            </a:xfrm>
            <a:prstGeom prst="parallelogram">
              <a:avLst>
                <a:gd name="adj" fmla="val 628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5139C1-5D3C-437D-9097-BA039A99BFB8}"/>
                </a:ext>
              </a:extLst>
            </p:cNvPr>
            <p:cNvSpPr/>
            <p:nvPr/>
          </p:nvSpPr>
          <p:spPr>
            <a:xfrm>
              <a:off x="7921175" y="-1664495"/>
              <a:ext cx="146055" cy="86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4581CEA-2507-4E25-A3A2-BBB2B1E834CB}"/>
              </a:ext>
            </a:extLst>
          </p:cNvPr>
          <p:cNvGrpSpPr/>
          <p:nvPr/>
        </p:nvGrpSpPr>
        <p:grpSpPr>
          <a:xfrm>
            <a:off x="9621878" y="5587799"/>
            <a:ext cx="2305874" cy="1080308"/>
            <a:chOff x="7660383" y="-701687"/>
            <a:chExt cx="3693417" cy="1730375"/>
          </a:xfrm>
          <a:solidFill>
            <a:srgbClr val="C00000"/>
          </a:solidFill>
        </p:grpSpPr>
        <p:sp>
          <p:nvSpPr>
            <p:cNvPr id="99" name="Parallelogram 98">
              <a:extLst>
                <a:ext uri="{FF2B5EF4-FFF2-40B4-BE49-F238E27FC236}">
                  <a16:creationId xmlns:a16="http://schemas.microsoft.com/office/drawing/2014/main" id="{B54FF4FC-B1BF-47F0-BB4D-B90303C1E3A7}"/>
                </a:ext>
              </a:extLst>
            </p:cNvPr>
            <p:cNvSpPr/>
            <p:nvPr/>
          </p:nvSpPr>
          <p:spPr>
            <a:xfrm rot="5400000">
              <a:off x="8308083" y="-1349387"/>
              <a:ext cx="1730375" cy="302577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Parallelogram 99">
              <a:extLst>
                <a:ext uri="{FF2B5EF4-FFF2-40B4-BE49-F238E27FC236}">
                  <a16:creationId xmlns:a16="http://schemas.microsoft.com/office/drawing/2014/main" id="{BD45DC9C-DDFF-44B8-9E45-C852F44F6472}"/>
                </a:ext>
              </a:extLst>
            </p:cNvPr>
            <p:cNvSpPr/>
            <p:nvPr/>
          </p:nvSpPr>
          <p:spPr>
            <a:xfrm rot="5400000" flipV="1">
              <a:off x="10223818" y="-101293"/>
              <a:ext cx="1592323" cy="667640"/>
            </a:xfrm>
            <a:prstGeom prst="parallelogram">
              <a:avLst>
                <a:gd name="adj" fmla="val 440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>
            <a:extLst>
              <a:ext uri="{FF2B5EF4-FFF2-40B4-BE49-F238E27FC236}">
                <a16:creationId xmlns:a16="http://schemas.microsoft.com/office/drawing/2014/main" id="{C6C59258-AD9F-446F-9511-AD62226A38F0}"/>
              </a:ext>
            </a:extLst>
          </p:cNvPr>
          <p:cNvSpPr/>
          <p:nvPr/>
        </p:nvSpPr>
        <p:spPr>
          <a:xfrm>
            <a:off x="5105218" y="2023405"/>
            <a:ext cx="509179" cy="2125588"/>
          </a:xfrm>
          <a:prstGeom prst="leftBrace">
            <a:avLst>
              <a:gd name="adj1" fmla="val 38264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4A25BC-201A-43D8-986B-0E23261D3FFF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232594" y="3083537"/>
            <a:ext cx="1872624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492E0D8-2186-46FD-B14F-D099641293C3}"/>
              </a:ext>
            </a:extLst>
          </p:cNvPr>
          <p:cNvCxnSpPr>
            <a:cxnSpLocks/>
          </p:cNvCxnSpPr>
          <p:nvPr/>
        </p:nvCxnSpPr>
        <p:spPr>
          <a:xfrm flipH="1" flipV="1">
            <a:off x="2838450" y="3611734"/>
            <a:ext cx="2568689" cy="1201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4850AA-853E-4E01-B4E6-F93E0B7E6983}"/>
              </a:ext>
            </a:extLst>
          </p:cNvPr>
          <p:cNvCxnSpPr>
            <a:cxnSpLocks/>
          </p:cNvCxnSpPr>
          <p:nvPr/>
        </p:nvCxnSpPr>
        <p:spPr>
          <a:xfrm flipH="1" flipV="1">
            <a:off x="2038263" y="4105075"/>
            <a:ext cx="3365473" cy="7080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2ACE9E2-86A5-412D-8720-CE9B48F9949D}"/>
              </a:ext>
            </a:extLst>
          </p:cNvPr>
          <p:cNvCxnSpPr>
            <a:cxnSpLocks/>
          </p:cNvCxnSpPr>
          <p:nvPr/>
        </p:nvCxnSpPr>
        <p:spPr>
          <a:xfrm flipH="1">
            <a:off x="2820447" y="1281560"/>
            <a:ext cx="2583289" cy="126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6E6C58-99B1-4E7C-A3E4-1A979A56B5A0}"/>
              </a:ext>
            </a:extLst>
          </p:cNvPr>
          <p:cNvCxnSpPr>
            <a:cxnSpLocks/>
          </p:cNvCxnSpPr>
          <p:nvPr/>
        </p:nvCxnSpPr>
        <p:spPr>
          <a:xfrm flipH="1">
            <a:off x="2038263" y="1281559"/>
            <a:ext cx="3365473" cy="784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1AFAFDD-3D3B-4BDB-A885-A359194AA958}"/>
              </a:ext>
            </a:extLst>
          </p:cNvPr>
          <p:cNvSpPr txBox="1"/>
          <p:nvPr/>
        </p:nvSpPr>
        <p:spPr>
          <a:xfrm>
            <a:off x="768770" y="1811299"/>
            <a:ext cx="50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5725E6-00A0-47B2-8F49-349E10F0E5E5}"/>
              </a:ext>
            </a:extLst>
          </p:cNvPr>
          <p:cNvSpPr txBox="1"/>
          <p:nvPr/>
        </p:nvSpPr>
        <p:spPr>
          <a:xfrm>
            <a:off x="768770" y="2837911"/>
            <a:ext cx="50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D2A900-E756-4648-9EAC-7A61730F1DE0}"/>
              </a:ext>
            </a:extLst>
          </p:cNvPr>
          <p:cNvSpPr txBox="1"/>
          <p:nvPr/>
        </p:nvSpPr>
        <p:spPr>
          <a:xfrm>
            <a:off x="768770" y="2320849"/>
            <a:ext cx="50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62060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955F-80D8-42F8-8108-78393E86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EC5CD-56AE-4E12-B530-8A6FB27EF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18" y="1825625"/>
            <a:ext cx="426278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Track changes + backup</a:t>
            </a:r>
          </a:p>
          <a:p>
            <a:r>
              <a:rPr lang="en-US" dirty="0"/>
              <a:t>Useful </a:t>
            </a:r>
            <a:r>
              <a:rPr lang="en-US" i="1" dirty="0"/>
              <a:t>even</a:t>
            </a:r>
            <a:r>
              <a:rPr lang="en-US" dirty="0"/>
              <a:t> if you’re the only one working on a project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Ways to track packages in addition to code</a:t>
            </a:r>
          </a:p>
          <a:p>
            <a:pPr lvl="1"/>
            <a:r>
              <a:rPr lang="en-US" dirty="0"/>
              <a:t>Virtual environments</a:t>
            </a:r>
          </a:p>
          <a:p>
            <a:pPr lvl="2"/>
            <a:r>
              <a:rPr lang="en-US" dirty="0" err="1">
                <a:hlinkClick r:id="rId2"/>
              </a:rPr>
              <a:t>Conda</a:t>
            </a:r>
            <a:r>
              <a:rPr lang="en-US" dirty="0">
                <a:hlinkClick r:id="rId2"/>
              </a:rPr>
              <a:t> virtual env</a:t>
            </a:r>
            <a:endParaRPr lang="en-US" dirty="0"/>
          </a:p>
          <a:p>
            <a:pPr lvl="1"/>
            <a:r>
              <a:rPr lang="en-US" dirty="0"/>
              <a:t>Docker/Singularity</a:t>
            </a:r>
          </a:p>
          <a:p>
            <a:pPr lvl="1"/>
            <a:r>
              <a:rPr lang="en-US" dirty="0">
                <a:hlinkClick r:id="rId3"/>
              </a:rPr>
              <a:t>Scinet Overview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C8270-2D3D-4232-B919-EBA7E159F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000" y="3489795"/>
            <a:ext cx="5868004" cy="3308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E13E0-3CEA-4173-A4EF-B50A55A55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119" y="58944"/>
            <a:ext cx="5868004" cy="3282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7F379B-29AA-4042-990B-81461E7324E6}"/>
              </a:ext>
            </a:extLst>
          </p:cNvPr>
          <p:cNvSpPr txBox="1"/>
          <p:nvPr/>
        </p:nvSpPr>
        <p:spPr>
          <a:xfrm>
            <a:off x="4685525" y="2510501"/>
            <a:ext cx="1156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New files not yet tracked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0851B-D9B8-4406-8058-FD64CD83598F}"/>
              </a:ext>
            </a:extLst>
          </p:cNvPr>
          <p:cNvSpPr txBox="1"/>
          <p:nvPr/>
        </p:nvSpPr>
        <p:spPr>
          <a:xfrm>
            <a:off x="4677119" y="1869761"/>
            <a:ext cx="109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Files with changes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97D84-678F-47C2-9259-3EF88CCF0299}"/>
              </a:ext>
            </a:extLst>
          </p:cNvPr>
          <p:cNvSpPr txBox="1"/>
          <p:nvPr/>
        </p:nvSpPr>
        <p:spPr>
          <a:xfrm>
            <a:off x="10429396" y="674801"/>
            <a:ext cx="18488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Changes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(this is why paired notebooks are useful)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103B8-0957-40E7-8CA0-AC0A2A8C2A9B}"/>
              </a:ext>
            </a:extLst>
          </p:cNvPr>
          <p:cNvSpPr txBox="1"/>
          <p:nvPr/>
        </p:nvSpPr>
        <p:spPr>
          <a:xfrm>
            <a:off x="10516539" y="3991511"/>
            <a:ext cx="1446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Description of what changed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23EE4-8CB8-405E-959C-4E199BC93B05}"/>
              </a:ext>
            </a:extLst>
          </p:cNvPr>
          <p:cNvSpPr txBox="1"/>
          <p:nvPr/>
        </p:nvSpPr>
        <p:spPr>
          <a:xfrm>
            <a:off x="10624366" y="2890569"/>
            <a:ext cx="1567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Capture a “snapshot”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9CD4B-6145-498C-8D1B-408AB5CCEC38}"/>
              </a:ext>
            </a:extLst>
          </p:cNvPr>
          <p:cNvSpPr txBox="1"/>
          <p:nvPr/>
        </p:nvSpPr>
        <p:spPr>
          <a:xfrm>
            <a:off x="5841982" y="920535"/>
            <a:ext cx="1590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Backup snapshot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B0B5B-1BAC-4B7C-BF15-1C3B1751B78E}"/>
              </a:ext>
            </a:extLst>
          </p:cNvPr>
          <p:cNvSpPr txBox="1"/>
          <p:nvPr/>
        </p:nvSpPr>
        <p:spPr>
          <a:xfrm>
            <a:off x="4643570" y="5402427"/>
            <a:ext cx="116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History of snapshots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BE133-FCE5-4609-AFB6-0272B6DA09D7}"/>
              </a:ext>
            </a:extLst>
          </p:cNvPr>
          <p:cNvCxnSpPr/>
          <p:nvPr/>
        </p:nvCxnSpPr>
        <p:spPr>
          <a:xfrm flipV="1">
            <a:off x="5455920" y="2682240"/>
            <a:ext cx="213360" cy="24375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6392AF-FB65-498D-923A-E62A26A946B6}"/>
              </a:ext>
            </a:extLst>
          </p:cNvPr>
          <p:cNvCxnSpPr/>
          <p:nvPr/>
        </p:nvCxnSpPr>
        <p:spPr>
          <a:xfrm>
            <a:off x="5508560" y="2162148"/>
            <a:ext cx="122901" cy="1753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4EECAF-ABBE-4045-B940-880FA613EE44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553789" y="548640"/>
            <a:ext cx="288193" cy="54117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825026-52E7-4EC9-8027-4DDF8E4A92D9}"/>
              </a:ext>
            </a:extLst>
          </p:cNvPr>
          <p:cNvCxnSpPr/>
          <p:nvPr/>
        </p:nvCxnSpPr>
        <p:spPr>
          <a:xfrm flipH="1">
            <a:off x="9448800" y="1089812"/>
            <a:ext cx="991848" cy="1937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50B7D0-EED5-4029-8563-42740BE9C50C}"/>
              </a:ext>
            </a:extLst>
          </p:cNvPr>
          <p:cNvCxnSpPr/>
          <p:nvPr/>
        </p:nvCxnSpPr>
        <p:spPr>
          <a:xfrm flipH="1">
            <a:off x="10429396" y="3150274"/>
            <a:ext cx="194970" cy="6536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8AC150-8623-4E34-AC35-225AE12F154E}"/>
              </a:ext>
            </a:extLst>
          </p:cNvPr>
          <p:cNvCxnSpPr/>
          <p:nvPr/>
        </p:nvCxnSpPr>
        <p:spPr>
          <a:xfrm flipV="1">
            <a:off x="5489650" y="5254130"/>
            <a:ext cx="160720" cy="19742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A5D78B-DB84-465B-AEF0-7A3E40FBC5E6}"/>
              </a:ext>
            </a:extLst>
          </p:cNvPr>
          <p:cNvCxnSpPr>
            <a:cxnSpLocks/>
          </p:cNvCxnSpPr>
          <p:nvPr/>
        </p:nvCxnSpPr>
        <p:spPr>
          <a:xfrm flipH="1">
            <a:off x="8543925" y="4283899"/>
            <a:ext cx="1972614" cy="29238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CED254-B309-4801-89C1-E3BA1B97409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940782" y="3009900"/>
            <a:ext cx="1575757" cy="127399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25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84D5-DD4A-4C23-B3AC-5FA03193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592455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Think about the project structure before starting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0FC19F-3E57-45DA-8A15-D9406B4F9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6350" cy="4351338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Cookiecutter</a:t>
            </a:r>
            <a:r>
              <a:rPr lang="en-US" dirty="0">
                <a:hlinkClick r:id="rId2"/>
              </a:rPr>
              <a:t> data science</a:t>
            </a:r>
            <a:r>
              <a:rPr lang="en-US" dirty="0"/>
              <a:t> structure</a:t>
            </a:r>
          </a:p>
          <a:p>
            <a:r>
              <a:rPr lang="en-US" dirty="0"/>
              <a:t>R packages or </a:t>
            </a:r>
            <a:r>
              <a:rPr lang="en-US" dirty="0">
                <a:hlinkClick r:id="rId3"/>
              </a:rPr>
              <a:t>similar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more moving parts the more </a:t>
            </a:r>
            <a:r>
              <a:rPr lang="en-US"/>
              <a:t>important this is.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2F109E-43A9-4C9B-8114-77D8F19EB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550" y="0"/>
            <a:ext cx="6267451" cy="68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EDDB-8D47-423D-B5B9-2F9957A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7B13-0766-49C7-8A25-BE38B14C9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Communicate</a:t>
            </a:r>
          </a:p>
          <a:p>
            <a:r>
              <a:rPr lang="en-US" dirty="0"/>
              <a:t>Reproduce</a:t>
            </a:r>
          </a:p>
          <a:p>
            <a:r>
              <a:rPr lang="en-US" dirty="0"/>
              <a:t>Audit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C4B2350-10E7-4EDA-BFDD-096157847E0B}"/>
              </a:ext>
            </a:extLst>
          </p:cNvPr>
          <p:cNvSpPr/>
          <p:nvPr/>
        </p:nvSpPr>
        <p:spPr>
          <a:xfrm rot="5400000">
            <a:off x="7716130" y="2343903"/>
            <a:ext cx="2362310" cy="4130791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B1351E-A54A-4478-B24A-CBD9A30487D6}"/>
              </a:ext>
            </a:extLst>
          </p:cNvPr>
          <p:cNvSpPr/>
          <p:nvPr/>
        </p:nvSpPr>
        <p:spPr>
          <a:xfrm rot="5400000" flipV="1">
            <a:off x="5289237" y="3859333"/>
            <a:ext cx="2173841" cy="911463"/>
          </a:xfrm>
          <a:prstGeom prst="parallelogram">
            <a:avLst>
              <a:gd name="adj" fmla="val 4402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10F555-F914-4921-9741-A60E2E41CFAA}"/>
              </a:ext>
            </a:extLst>
          </p:cNvPr>
          <p:cNvSpPr/>
          <p:nvPr/>
        </p:nvSpPr>
        <p:spPr>
          <a:xfrm>
            <a:off x="10410973" y="2812669"/>
            <a:ext cx="199394" cy="12483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E606C-17F2-4553-BB79-0B7B8FAF615F}"/>
              </a:ext>
            </a:extLst>
          </p:cNvPr>
          <p:cNvGrpSpPr/>
          <p:nvPr/>
        </p:nvGrpSpPr>
        <p:grpSpPr>
          <a:xfrm>
            <a:off x="6276459" y="2239536"/>
            <a:ext cx="4333910" cy="1248338"/>
            <a:chOff x="7921175" y="-1712865"/>
            <a:chExt cx="3174558" cy="914399"/>
          </a:xfrm>
          <a:solidFill>
            <a:srgbClr val="C00000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5E17E1A9-6177-4B87-A3A9-568D2353BAD7}"/>
                </a:ext>
              </a:extLst>
            </p:cNvPr>
            <p:cNvSpPr/>
            <p:nvPr/>
          </p:nvSpPr>
          <p:spPr>
            <a:xfrm rot="5400000">
              <a:off x="9174102" y="-2965792"/>
              <a:ext cx="668704" cy="3174558"/>
            </a:xfrm>
            <a:prstGeom prst="parallelogram">
              <a:avLst>
                <a:gd name="adj" fmla="val 628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5139C1-5D3C-437D-9097-BA039A99BFB8}"/>
                </a:ext>
              </a:extLst>
            </p:cNvPr>
            <p:cNvSpPr/>
            <p:nvPr/>
          </p:nvSpPr>
          <p:spPr>
            <a:xfrm>
              <a:off x="7921175" y="-1664495"/>
              <a:ext cx="146055" cy="86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0E30F7-1C0D-4A5F-9F09-56E0069BEB3D}"/>
              </a:ext>
            </a:extLst>
          </p:cNvPr>
          <p:cNvGrpSpPr/>
          <p:nvPr/>
        </p:nvGrpSpPr>
        <p:grpSpPr>
          <a:xfrm rot="2267865">
            <a:off x="4473188" y="-1693031"/>
            <a:ext cx="3742771" cy="650251"/>
            <a:chOff x="5800451" y="-1267743"/>
            <a:chExt cx="7629799" cy="132556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7CDD0F4-83F2-4737-BDD5-BCC5FDC61039}"/>
                </a:ext>
              </a:extLst>
            </p:cNvPr>
            <p:cNvSpPr/>
            <p:nvPr/>
          </p:nvSpPr>
          <p:spPr>
            <a:xfrm flipV="1">
              <a:off x="5800451" y="-1267743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141D6EE5-AC9A-47A7-B123-448CE9806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0451" y="-1267742"/>
              <a:ext cx="4912380" cy="1325563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A938033-761F-45FA-B3FA-257173345D4F}"/>
              </a:ext>
            </a:extLst>
          </p:cNvPr>
          <p:cNvGrpSpPr/>
          <p:nvPr/>
        </p:nvGrpSpPr>
        <p:grpSpPr>
          <a:xfrm rot="12399513">
            <a:off x="7900854" y="-10349901"/>
            <a:ext cx="650251" cy="3742771"/>
            <a:chOff x="13056236" y="556672"/>
            <a:chExt cx="650251" cy="374277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0709EA4-D5B1-48BA-BFC9-4340191BC4C7}"/>
                </a:ext>
              </a:extLst>
            </p:cNvPr>
            <p:cNvSpPr/>
            <p:nvPr/>
          </p:nvSpPr>
          <p:spPr>
            <a:xfrm rot="5400000" flipV="1">
              <a:off x="11509976" y="2102932"/>
              <a:ext cx="3742771" cy="650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16BC8BD-E09D-4475-B433-D20D11B72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100"/>
            <a:stretch/>
          </p:blipFill>
          <p:spPr>
            <a:xfrm>
              <a:off x="13060255" y="3689380"/>
              <a:ext cx="646232" cy="61006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F5FF39C-8E52-4BE3-AECB-1443773C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900"/>
            <a:stretch/>
          </p:blipFill>
          <p:spPr>
            <a:xfrm>
              <a:off x="13060255" y="2031534"/>
              <a:ext cx="646232" cy="165784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49BB02-A363-46FB-B84F-B4AF5D1BF535}"/>
              </a:ext>
            </a:extLst>
          </p:cNvPr>
          <p:cNvGrpSpPr/>
          <p:nvPr/>
        </p:nvGrpSpPr>
        <p:grpSpPr>
          <a:xfrm rot="18526626">
            <a:off x="7137145" y="-13093329"/>
            <a:ext cx="3760775" cy="653804"/>
            <a:chOff x="5800451" y="1990749"/>
            <a:chExt cx="7666499" cy="133280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00FE3B-611C-4E7C-8148-E30430576A5B}"/>
                </a:ext>
              </a:extLst>
            </p:cNvPr>
            <p:cNvSpPr/>
            <p:nvPr/>
          </p:nvSpPr>
          <p:spPr>
            <a:xfrm flipV="1">
              <a:off x="5800451" y="199799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EBBA486E-6DE3-4488-9BF7-D365B61E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13600" y="1990749"/>
              <a:ext cx="5553350" cy="1332806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D1C89E-4C25-4074-8A59-EFFD5A81F10E}"/>
              </a:ext>
            </a:extLst>
          </p:cNvPr>
          <p:cNvGrpSpPr/>
          <p:nvPr/>
        </p:nvGrpSpPr>
        <p:grpSpPr>
          <a:xfrm rot="19990425">
            <a:off x="8793951" y="-20222658"/>
            <a:ext cx="3742771" cy="650251"/>
            <a:chOff x="5800451" y="4149331"/>
            <a:chExt cx="7629799" cy="13255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DFB7AF4-9E06-404A-A962-B1E117621065}"/>
                </a:ext>
              </a:extLst>
            </p:cNvPr>
            <p:cNvSpPr/>
            <p:nvPr/>
          </p:nvSpPr>
          <p:spPr>
            <a:xfrm flipV="1">
              <a:off x="5800451" y="414933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BC1AC36-1E9E-4FC6-9B24-8B91993EFB3F}"/>
                </a:ext>
              </a:extLst>
            </p:cNvPr>
            <p:cNvGrpSpPr/>
            <p:nvPr/>
          </p:nvGrpSpPr>
          <p:grpSpPr>
            <a:xfrm>
              <a:off x="6970477" y="4149333"/>
              <a:ext cx="6370733" cy="1325563"/>
              <a:chOff x="8610345" y="-4198667"/>
              <a:chExt cx="6153057" cy="1280271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92D1C19-AE09-42CE-8130-27BC29502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1821"/>
              <a:stretch/>
            </p:blipFill>
            <p:spPr>
              <a:xfrm>
                <a:off x="8610345" y="-3967236"/>
                <a:ext cx="4901300" cy="81740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9DE9CBB-802B-407D-8449-16718F830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8179"/>
              <a:stretch/>
            </p:blipFill>
            <p:spPr>
              <a:xfrm>
                <a:off x="13734252" y="-4198667"/>
                <a:ext cx="1029150" cy="1280271"/>
              </a:xfrm>
              <a:prstGeom prst="rect">
                <a:avLst/>
              </a:prstGeom>
            </p:spPr>
          </p:pic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F73DB9D-EB15-4EE9-9EC1-ABAF7CF3B3EC}"/>
              </a:ext>
            </a:extLst>
          </p:cNvPr>
          <p:cNvGrpSpPr/>
          <p:nvPr/>
        </p:nvGrpSpPr>
        <p:grpSpPr>
          <a:xfrm rot="3756191">
            <a:off x="5445814" y="-11685313"/>
            <a:ext cx="3742771" cy="650251"/>
            <a:chOff x="5800451" y="6940884"/>
            <a:chExt cx="7629799" cy="132556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77399A2-164C-4B2C-BEFD-F7714CAA91F1}"/>
                </a:ext>
              </a:extLst>
            </p:cNvPr>
            <p:cNvSpPr/>
            <p:nvPr/>
          </p:nvSpPr>
          <p:spPr>
            <a:xfrm flipV="1">
              <a:off x="5800451" y="6940884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D9F9346-F5FF-485E-9DC4-568F3FF10270}"/>
                </a:ext>
              </a:extLst>
            </p:cNvPr>
            <p:cNvGrpSpPr/>
            <p:nvPr/>
          </p:nvGrpSpPr>
          <p:grpSpPr>
            <a:xfrm>
              <a:off x="5800451" y="6940885"/>
              <a:ext cx="3672230" cy="1325563"/>
              <a:chOff x="2286000" y="-3644901"/>
              <a:chExt cx="4267200" cy="1540329"/>
            </a:xfrm>
          </p:grpSpPr>
          <p:pic>
            <p:nvPicPr>
              <p:cNvPr id="96" name="Picture 95" descr="Icon&#10;&#10;Description automatically generated">
                <a:extLst>
                  <a:ext uri="{FF2B5EF4-FFF2-40B4-BE49-F238E27FC236}">
                    <a16:creationId xmlns:a16="http://schemas.microsoft.com/office/drawing/2014/main" id="{9B0F3AC3-0488-4615-9D27-418154E0C1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6" t="3746" b="40699"/>
              <a:stretch/>
            </p:blipFill>
            <p:spPr>
              <a:xfrm>
                <a:off x="2286000" y="-3644901"/>
                <a:ext cx="2184400" cy="1540329"/>
              </a:xfrm>
              <a:prstGeom prst="rect">
                <a:avLst/>
              </a:prstGeom>
            </p:spPr>
          </p:pic>
          <p:pic>
            <p:nvPicPr>
              <p:cNvPr id="97" name="Picture 96" descr="Icon&#10;&#10;Description automatically generated">
                <a:extLst>
                  <a:ext uri="{FF2B5EF4-FFF2-40B4-BE49-F238E27FC236}">
                    <a16:creationId xmlns:a16="http://schemas.microsoft.com/office/drawing/2014/main" id="{9DC75E79-5E80-46B7-B2B9-CB31CF5DA9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302"/>
              <a:stretch/>
            </p:blipFill>
            <p:spPr>
              <a:xfrm>
                <a:off x="3688176" y="-3389273"/>
                <a:ext cx="2865024" cy="1128404"/>
              </a:xfrm>
              <a:prstGeom prst="rect">
                <a:avLst/>
              </a:prstGeom>
            </p:spPr>
          </p:pic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4581CEA-2507-4E25-A3A2-BBB2B1E834CB}"/>
              </a:ext>
            </a:extLst>
          </p:cNvPr>
          <p:cNvGrpSpPr/>
          <p:nvPr/>
        </p:nvGrpSpPr>
        <p:grpSpPr>
          <a:xfrm>
            <a:off x="5920425" y="3619997"/>
            <a:ext cx="5042257" cy="2362310"/>
            <a:chOff x="7660383" y="-701687"/>
            <a:chExt cx="3693417" cy="1730375"/>
          </a:xfrm>
          <a:solidFill>
            <a:srgbClr val="C00000"/>
          </a:solidFill>
        </p:grpSpPr>
        <p:sp>
          <p:nvSpPr>
            <p:cNvPr id="99" name="Parallelogram 98">
              <a:extLst>
                <a:ext uri="{FF2B5EF4-FFF2-40B4-BE49-F238E27FC236}">
                  <a16:creationId xmlns:a16="http://schemas.microsoft.com/office/drawing/2014/main" id="{B54FF4FC-B1BF-47F0-BB4D-B90303C1E3A7}"/>
                </a:ext>
              </a:extLst>
            </p:cNvPr>
            <p:cNvSpPr/>
            <p:nvPr/>
          </p:nvSpPr>
          <p:spPr>
            <a:xfrm rot="5400000">
              <a:off x="8308083" y="-1349387"/>
              <a:ext cx="1730375" cy="302577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Parallelogram 99">
              <a:extLst>
                <a:ext uri="{FF2B5EF4-FFF2-40B4-BE49-F238E27FC236}">
                  <a16:creationId xmlns:a16="http://schemas.microsoft.com/office/drawing/2014/main" id="{BD45DC9C-DDFF-44B8-9E45-C852F44F6472}"/>
                </a:ext>
              </a:extLst>
            </p:cNvPr>
            <p:cNvSpPr/>
            <p:nvPr/>
          </p:nvSpPr>
          <p:spPr>
            <a:xfrm rot="5400000" flipV="1">
              <a:off x="10223818" y="-101293"/>
              <a:ext cx="1592323" cy="667640"/>
            </a:xfrm>
            <a:prstGeom prst="parallelogram">
              <a:avLst>
                <a:gd name="adj" fmla="val 440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86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D396-8AFE-4CD7-B646-6E40FB86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8BE6C-8F71-4A86-9DC7-E47D30680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“It </a:t>
            </a:r>
            <a:r>
              <a:rPr lang="en-US" i="1" dirty="0" err="1"/>
              <a:t>ain’t</a:t>
            </a:r>
            <a:r>
              <a:rPr lang="en-US" i="1" dirty="0"/>
              <a:t> what you don’t know that gets you into trouble. It’s what you know for sure that just </a:t>
            </a:r>
            <a:r>
              <a:rPr lang="en-US" i="1" dirty="0" err="1"/>
              <a:t>ain’t</a:t>
            </a:r>
            <a:r>
              <a:rPr lang="en-US" i="1" dirty="0"/>
              <a:t> so.”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Defensive Programming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More Formal options:</a:t>
            </a:r>
          </a:p>
          <a:p>
            <a:pPr lvl="1"/>
            <a:r>
              <a:rPr lang="en-US" dirty="0">
                <a:hlinkClick r:id="rId3"/>
              </a:rPr>
              <a:t>Great Expectations (data)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Hypothesis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2B1B1-7107-4F94-BD79-9D74805E0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25" y="2786063"/>
            <a:ext cx="5476875" cy="33909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DE67F1-DEBE-4CA1-ACF5-29EC261F2EC8}"/>
              </a:ext>
            </a:extLst>
          </p:cNvPr>
          <p:cNvCxnSpPr/>
          <p:nvPr/>
        </p:nvCxnSpPr>
        <p:spPr>
          <a:xfrm>
            <a:off x="4750420" y="3507059"/>
            <a:ext cx="1126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7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EDDB-8D47-423D-B5B9-2F9957A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7B13-0766-49C7-8A25-BE38B14C9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Communicate</a:t>
            </a:r>
          </a:p>
          <a:p>
            <a:r>
              <a:rPr lang="en-US" dirty="0"/>
              <a:t>Reproduce</a:t>
            </a:r>
          </a:p>
          <a:p>
            <a:r>
              <a:rPr lang="en-US" dirty="0"/>
              <a:t>Audit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0E30F7-1C0D-4A5F-9F09-56E0069BEB3D}"/>
              </a:ext>
            </a:extLst>
          </p:cNvPr>
          <p:cNvGrpSpPr/>
          <p:nvPr/>
        </p:nvGrpSpPr>
        <p:grpSpPr>
          <a:xfrm>
            <a:off x="5681459" y="1001057"/>
            <a:ext cx="3742771" cy="650251"/>
            <a:chOff x="5800451" y="-1267743"/>
            <a:chExt cx="7629799" cy="132556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7CDD0F4-83F2-4737-BDD5-BCC5FDC61039}"/>
                </a:ext>
              </a:extLst>
            </p:cNvPr>
            <p:cNvSpPr/>
            <p:nvPr/>
          </p:nvSpPr>
          <p:spPr>
            <a:xfrm flipV="1">
              <a:off x="5800451" y="-1267743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141D6EE5-AC9A-47A7-B123-448CE9806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0451" y="-1267742"/>
              <a:ext cx="4912380" cy="1325563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A938033-761F-45FA-B3FA-257173345D4F}"/>
              </a:ext>
            </a:extLst>
          </p:cNvPr>
          <p:cNvGrpSpPr/>
          <p:nvPr/>
        </p:nvGrpSpPr>
        <p:grpSpPr>
          <a:xfrm rot="16200000">
            <a:off x="5770874" y="1252783"/>
            <a:ext cx="650251" cy="3742771"/>
            <a:chOff x="13056236" y="556672"/>
            <a:chExt cx="650251" cy="374277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0709EA4-D5B1-48BA-BFC9-4340191BC4C7}"/>
                </a:ext>
              </a:extLst>
            </p:cNvPr>
            <p:cNvSpPr/>
            <p:nvPr/>
          </p:nvSpPr>
          <p:spPr>
            <a:xfrm rot="5400000" flipV="1">
              <a:off x="11509976" y="2102932"/>
              <a:ext cx="3742771" cy="650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16BC8BD-E09D-4475-B433-D20D11B72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100"/>
            <a:stretch/>
          </p:blipFill>
          <p:spPr>
            <a:xfrm>
              <a:off x="13060255" y="3689380"/>
              <a:ext cx="646232" cy="61006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F5FF39C-8E52-4BE3-AECB-1443773C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900"/>
            <a:stretch/>
          </p:blipFill>
          <p:spPr>
            <a:xfrm>
              <a:off x="13060255" y="2031534"/>
              <a:ext cx="646232" cy="165784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49BB02-A363-46FB-B84F-B4AF5D1BF535}"/>
              </a:ext>
            </a:extLst>
          </p:cNvPr>
          <p:cNvGrpSpPr/>
          <p:nvPr/>
        </p:nvGrpSpPr>
        <p:grpSpPr>
          <a:xfrm>
            <a:off x="4530515" y="3574681"/>
            <a:ext cx="3760775" cy="653804"/>
            <a:chOff x="5800451" y="1990749"/>
            <a:chExt cx="7666499" cy="133280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00FE3B-611C-4E7C-8148-E30430576A5B}"/>
                </a:ext>
              </a:extLst>
            </p:cNvPr>
            <p:cNvSpPr/>
            <p:nvPr/>
          </p:nvSpPr>
          <p:spPr>
            <a:xfrm flipV="1">
              <a:off x="5800451" y="199799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EBBA486E-6DE3-4488-9BF7-D365B61E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13600" y="1990749"/>
              <a:ext cx="5553350" cy="1332806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D1C89E-4C25-4074-8A59-EFFD5A81F10E}"/>
              </a:ext>
            </a:extLst>
          </p:cNvPr>
          <p:cNvGrpSpPr/>
          <p:nvPr/>
        </p:nvGrpSpPr>
        <p:grpSpPr>
          <a:xfrm>
            <a:off x="4873462" y="4472980"/>
            <a:ext cx="3742771" cy="650251"/>
            <a:chOff x="5800451" y="4149331"/>
            <a:chExt cx="7629799" cy="13255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DFB7AF4-9E06-404A-A962-B1E117621065}"/>
                </a:ext>
              </a:extLst>
            </p:cNvPr>
            <p:cNvSpPr/>
            <p:nvPr/>
          </p:nvSpPr>
          <p:spPr>
            <a:xfrm flipV="1">
              <a:off x="5800451" y="414933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BC1AC36-1E9E-4FC6-9B24-8B91993EFB3F}"/>
                </a:ext>
              </a:extLst>
            </p:cNvPr>
            <p:cNvGrpSpPr/>
            <p:nvPr/>
          </p:nvGrpSpPr>
          <p:grpSpPr>
            <a:xfrm>
              <a:off x="6970477" y="4149333"/>
              <a:ext cx="6370733" cy="1325563"/>
              <a:chOff x="8610345" y="-4198667"/>
              <a:chExt cx="6153057" cy="1280271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92D1C19-AE09-42CE-8130-27BC29502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1821"/>
              <a:stretch/>
            </p:blipFill>
            <p:spPr>
              <a:xfrm>
                <a:off x="8610345" y="-3967236"/>
                <a:ext cx="4901300" cy="81740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9DE9CBB-802B-407D-8449-16718F830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8179"/>
              <a:stretch/>
            </p:blipFill>
            <p:spPr>
              <a:xfrm>
                <a:off x="13734252" y="-4198667"/>
                <a:ext cx="1029150" cy="1280271"/>
              </a:xfrm>
              <a:prstGeom prst="rect">
                <a:avLst/>
              </a:prstGeom>
            </p:spPr>
          </p:pic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F73DB9D-EB15-4EE9-9EC1-ABAF7CF3B3EC}"/>
              </a:ext>
            </a:extLst>
          </p:cNvPr>
          <p:cNvGrpSpPr/>
          <p:nvPr/>
        </p:nvGrpSpPr>
        <p:grpSpPr>
          <a:xfrm>
            <a:off x="5681458" y="2023405"/>
            <a:ext cx="3742771" cy="650251"/>
            <a:chOff x="5800451" y="6940884"/>
            <a:chExt cx="7629799" cy="132556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77399A2-164C-4B2C-BEFD-F7714CAA91F1}"/>
                </a:ext>
              </a:extLst>
            </p:cNvPr>
            <p:cNvSpPr/>
            <p:nvPr/>
          </p:nvSpPr>
          <p:spPr>
            <a:xfrm flipV="1">
              <a:off x="5800451" y="6940884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D9F9346-F5FF-485E-9DC4-568F3FF10270}"/>
                </a:ext>
              </a:extLst>
            </p:cNvPr>
            <p:cNvGrpSpPr/>
            <p:nvPr/>
          </p:nvGrpSpPr>
          <p:grpSpPr>
            <a:xfrm>
              <a:off x="5800451" y="6940885"/>
              <a:ext cx="3672230" cy="1325563"/>
              <a:chOff x="2286000" y="-3644901"/>
              <a:chExt cx="4267200" cy="1540329"/>
            </a:xfrm>
          </p:grpSpPr>
          <p:pic>
            <p:nvPicPr>
              <p:cNvPr id="96" name="Picture 95" descr="Icon&#10;&#10;Description automatically generated">
                <a:extLst>
                  <a:ext uri="{FF2B5EF4-FFF2-40B4-BE49-F238E27FC236}">
                    <a16:creationId xmlns:a16="http://schemas.microsoft.com/office/drawing/2014/main" id="{9B0F3AC3-0488-4615-9D27-418154E0C1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6" t="3746" b="40699"/>
              <a:stretch/>
            </p:blipFill>
            <p:spPr>
              <a:xfrm>
                <a:off x="2286000" y="-3644901"/>
                <a:ext cx="2184400" cy="1540329"/>
              </a:xfrm>
              <a:prstGeom prst="rect">
                <a:avLst/>
              </a:prstGeom>
            </p:spPr>
          </p:pic>
          <p:pic>
            <p:nvPicPr>
              <p:cNvPr id="97" name="Picture 96" descr="Icon&#10;&#10;Description automatically generated">
                <a:extLst>
                  <a:ext uri="{FF2B5EF4-FFF2-40B4-BE49-F238E27FC236}">
                    <a16:creationId xmlns:a16="http://schemas.microsoft.com/office/drawing/2014/main" id="{9DC75E79-5E80-46B7-B2B9-CB31CF5DA9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302"/>
              <a:stretch/>
            </p:blipFill>
            <p:spPr>
              <a:xfrm>
                <a:off x="3688176" y="-3389273"/>
                <a:ext cx="2865024" cy="1128404"/>
              </a:xfrm>
              <a:prstGeom prst="rect">
                <a:avLst/>
              </a:prstGeom>
            </p:spPr>
          </p:pic>
        </p:grpSp>
      </p:grp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B1351E-A54A-4478-B24A-CBD9A30487D6}"/>
              </a:ext>
            </a:extLst>
          </p:cNvPr>
          <p:cNvSpPr/>
          <p:nvPr/>
        </p:nvSpPr>
        <p:spPr>
          <a:xfrm rot="5400000" flipV="1">
            <a:off x="9333230" y="5697250"/>
            <a:ext cx="994119" cy="416821"/>
          </a:xfrm>
          <a:prstGeom prst="parallelogram">
            <a:avLst>
              <a:gd name="adj" fmla="val 4402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10F555-F914-4921-9741-A60E2E41CFAA}"/>
              </a:ext>
            </a:extLst>
          </p:cNvPr>
          <p:cNvSpPr/>
          <p:nvPr/>
        </p:nvSpPr>
        <p:spPr>
          <a:xfrm>
            <a:off x="11675450" y="5218600"/>
            <a:ext cx="91185" cy="5708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C4B2350-10E7-4EDA-BFDD-096157847E0B}"/>
              </a:ext>
            </a:extLst>
          </p:cNvPr>
          <p:cNvSpPr/>
          <p:nvPr/>
        </p:nvSpPr>
        <p:spPr>
          <a:xfrm rot="5400000">
            <a:off x="10443072" y="5004229"/>
            <a:ext cx="1080308" cy="188905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E606C-17F2-4553-BB79-0B7B8FAF615F}"/>
              </a:ext>
            </a:extLst>
          </p:cNvPr>
          <p:cNvGrpSpPr/>
          <p:nvPr/>
        </p:nvGrpSpPr>
        <p:grpSpPr>
          <a:xfrm>
            <a:off x="9784696" y="4956501"/>
            <a:ext cx="1981940" cy="570877"/>
            <a:chOff x="7921175" y="-1712865"/>
            <a:chExt cx="3174558" cy="914399"/>
          </a:xfrm>
          <a:solidFill>
            <a:srgbClr val="C00000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5E17E1A9-6177-4B87-A3A9-568D2353BAD7}"/>
                </a:ext>
              </a:extLst>
            </p:cNvPr>
            <p:cNvSpPr/>
            <p:nvPr/>
          </p:nvSpPr>
          <p:spPr>
            <a:xfrm rot="5400000">
              <a:off x="9174102" y="-2965792"/>
              <a:ext cx="668704" cy="3174558"/>
            </a:xfrm>
            <a:prstGeom prst="parallelogram">
              <a:avLst>
                <a:gd name="adj" fmla="val 628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5139C1-5D3C-437D-9097-BA039A99BFB8}"/>
                </a:ext>
              </a:extLst>
            </p:cNvPr>
            <p:cNvSpPr/>
            <p:nvPr/>
          </p:nvSpPr>
          <p:spPr>
            <a:xfrm>
              <a:off x="7921175" y="-1664495"/>
              <a:ext cx="146055" cy="86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4581CEA-2507-4E25-A3A2-BBB2B1E834CB}"/>
              </a:ext>
            </a:extLst>
          </p:cNvPr>
          <p:cNvGrpSpPr/>
          <p:nvPr/>
        </p:nvGrpSpPr>
        <p:grpSpPr>
          <a:xfrm>
            <a:off x="9621878" y="5587799"/>
            <a:ext cx="2305874" cy="1080308"/>
            <a:chOff x="7660383" y="-701687"/>
            <a:chExt cx="3693417" cy="1730375"/>
          </a:xfrm>
          <a:solidFill>
            <a:srgbClr val="C00000"/>
          </a:solidFill>
        </p:grpSpPr>
        <p:sp>
          <p:nvSpPr>
            <p:cNvPr id="99" name="Parallelogram 98">
              <a:extLst>
                <a:ext uri="{FF2B5EF4-FFF2-40B4-BE49-F238E27FC236}">
                  <a16:creationId xmlns:a16="http://schemas.microsoft.com/office/drawing/2014/main" id="{B54FF4FC-B1BF-47F0-BB4D-B90303C1E3A7}"/>
                </a:ext>
              </a:extLst>
            </p:cNvPr>
            <p:cNvSpPr/>
            <p:nvPr/>
          </p:nvSpPr>
          <p:spPr>
            <a:xfrm rot="5400000">
              <a:off x="8308083" y="-1349387"/>
              <a:ext cx="1730375" cy="302577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Parallelogram 99">
              <a:extLst>
                <a:ext uri="{FF2B5EF4-FFF2-40B4-BE49-F238E27FC236}">
                  <a16:creationId xmlns:a16="http://schemas.microsoft.com/office/drawing/2014/main" id="{BD45DC9C-DDFF-44B8-9E45-C852F44F6472}"/>
                </a:ext>
              </a:extLst>
            </p:cNvPr>
            <p:cNvSpPr/>
            <p:nvPr/>
          </p:nvSpPr>
          <p:spPr>
            <a:xfrm rot="5400000" flipV="1">
              <a:off x="10223818" y="-101293"/>
              <a:ext cx="1592323" cy="667640"/>
            </a:xfrm>
            <a:prstGeom prst="parallelogram">
              <a:avLst>
                <a:gd name="adj" fmla="val 440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>
            <a:extLst>
              <a:ext uri="{FF2B5EF4-FFF2-40B4-BE49-F238E27FC236}">
                <a16:creationId xmlns:a16="http://schemas.microsoft.com/office/drawing/2014/main" id="{C6C59258-AD9F-446F-9511-AD62226A38F0}"/>
              </a:ext>
            </a:extLst>
          </p:cNvPr>
          <p:cNvSpPr/>
          <p:nvPr/>
        </p:nvSpPr>
        <p:spPr>
          <a:xfrm>
            <a:off x="5105218" y="2023405"/>
            <a:ext cx="509179" cy="2125588"/>
          </a:xfrm>
          <a:prstGeom prst="leftBrace">
            <a:avLst>
              <a:gd name="adj1" fmla="val 38264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4A25BC-201A-43D8-986B-0E23261D3FFF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232594" y="3083537"/>
            <a:ext cx="1872624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492E0D8-2186-46FD-B14F-D099641293C3}"/>
              </a:ext>
            </a:extLst>
          </p:cNvPr>
          <p:cNvCxnSpPr>
            <a:cxnSpLocks/>
          </p:cNvCxnSpPr>
          <p:nvPr/>
        </p:nvCxnSpPr>
        <p:spPr>
          <a:xfrm flipH="1" flipV="1">
            <a:off x="2838450" y="3611734"/>
            <a:ext cx="2568689" cy="1201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4850AA-853E-4E01-B4E6-F93E0B7E6983}"/>
              </a:ext>
            </a:extLst>
          </p:cNvPr>
          <p:cNvCxnSpPr>
            <a:cxnSpLocks/>
          </p:cNvCxnSpPr>
          <p:nvPr/>
        </p:nvCxnSpPr>
        <p:spPr>
          <a:xfrm flipH="1" flipV="1">
            <a:off x="2038263" y="4105075"/>
            <a:ext cx="3365473" cy="7080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2ACE9E2-86A5-412D-8720-CE9B48F9949D}"/>
              </a:ext>
            </a:extLst>
          </p:cNvPr>
          <p:cNvCxnSpPr>
            <a:cxnSpLocks/>
          </p:cNvCxnSpPr>
          <p:nvPr/>
        </p:nvCxnSpPr>
        <p:spPr>
          <a:xfrm flipH="1">
            <a:off x="2820447" y="1281560"/>
            <a:ext cx="2583289" cy="126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6E6C58-99B1-4E7C-A3E4-1A979A56B5A0}"/>
              </a:ext>
            </a:extLst>
          </p:cNvPr>
          <p:cNvCxnSpPr>
            <a:cxnSpLocks/>
          </p:cNvCxnSpPr>
          <p:nvPr/>
        </p:nvCxnSpPr>
        <p:spPr>
          <a:xfrm flipH="1">
            <a:off x="2038263" y="1281559"/>
            <a:ext cx="3365473" cy="784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1AFAFDD-3D3B-4BDB-A885-A359194AA958}"/>
              </a:ext>
            </a:extLst>
          </p:cNvPr>
          <p:cNvSpPr txBox="1"/>
          <p:nvPr/>
        </p:nvSpPr>
        <p:spPr>
          <a:xfrm>
            <a:off x="768770" y="1811299"/>
            <a:ext cx="50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5725E6-00A0-47B2-8F49-349E10F0E5E5}"/>
              </a:ext>
            </a:extLst>
          </p:cNvPr>
          <p:cNvSpPr txBox="1"/>
          <p:nvPr/>
        </p:nvSpPr>
        <p:spPr>
          <a:xfrm>
            <a:off x="768770" y="2837911"/>
            <a:ext cx="50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73CCF3-AC7D-4A25-8A90-DB1AD490939F}"/>
              </a:ext>
            </a:extLst>
          </p:cNvPr>
          <p:cNvSpPr txBox="1"/>
          <p:nvPr/>
        </p:nvSpPr>
        <p:spPr>
          <a:xfrm>
            <a:off x="768770" y="3342180"/>
            <a:ext cx="50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3359B7-E910-451C-9150-D6C7BE901262}"/>
              </a:ext>
            </a:extLst>
          </p:cNvPr>
          <p:cNvSpPr txBox="1"/>
          <p:nvPr/>
        </p:nvSpPr>
        <p:spPr>
          <a:xfrm>
            <a:off x="768770" y="3858844"/>
            <a:ext cx="50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D2A900-E756-4648-9EAC-7A61730F1DE0}"/>
              </a:ext>
            </a:extLst>
          </p:cNvPr>
          <p:cNvSpPr txBox="1"/>
          <p:nvPr/>
        </p:nvSpPr>
        <p:spPr>
          <a:xfrm>
            <a:off x="768770" y="2320849"/>
            <a:ext cx="50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60583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BA71-8D5C-41D8-B5F2-B0F3C401E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light&#10;&#10;Description automatically generated">
            <a:extLst>
              <a:ext uri="{FF2B5EF4-FFF2-40B4-BE49-F238E27FC236}">
                <a16:creationId xmlns:a16="http://schemas.microsoft.com/office/drawing/2014/main" id="{D6EC415F-0E6A-4E6E-AA48-F4F809C82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1" t="29059" r="361" b="29059"/>
          <a:stretch/>
        </p:blipFill>
        <p:spPr>
          <a:xfrm>
            <a:off x="-88702" y="0"/>
            <a:ext cx="12280702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8153B6-19EA-4BA6-A3D2-C9679A54BD5E}"/>
              </a:ext>
            </a:extLst>
          </p:cNvPr>
          <p:cNvSpPr txBox="1"/>
          <p:nvPr/>
        </p:nvSpPr>
        <p:spPr>
          <a:xfrm>
            <a:off x="0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Image Credit: NASA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0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EDDB-8D47-423D-B5B9-2F9957A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7B13-0766-49C7-8A25-BE38B14C9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Communicate</a:t>
            </a:r>
          </a:p>
          <a:p>
            <a:r>
              <a:rPr lang="en-US" dirty="0"/>
              <a:t>Reproduce</a:t>
            </a:r>
          </a:p>
          <a:p>
            <a:r>
              <a:rPr lang="en-US" dirty="0"/>
              <a:t>Audit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C4B2350-10E7-4EDA-BFDD-096157847E0B}"/>
              </a:ext>
            </a:extLst>
          </p:cNvPr>
          <p:cNvSpPr/>
          <p:nvPr/>
        </p:nvSpPr>
        <p:spPr>
          <a:xfrm rot="5400000">
            <a:off x="7716130" y="2343903"/>
            <a:ext cx="2362310" cy="4130791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B1351E-A54A-4478-B24A-CBD9A30487D6}"/>
              </a:ext>
            </a:extLst>
          </p:cNvPr>
          <p:cNvSpPr/>
          <p:nvPr/>
        </p:nvSpPr>
        <p:spPr>
          <a:xfrm rot="5400000" flipV="1">
            <a:off x="5289237" y="3859333"/>
            <a:ext cx="2173841" cy="911463"/>
          </a:xfrm>
          <a:prstGeom prst="parallelogram">
            <a:avLst>
              <a:gd name="adj" fmla="val 4402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10F555-F914-4921-9741-A60E2E41CFAA}"/>
              </a:ext>
            </a:extLst>
          </p:cNvPr>
          <p:cNvSpPr/>
          <p:nvPr/>
        </p:nvSpPr>
        <p:spPr>
          <a:xfrm>
            <a:off x="10410973" y="2812669"/>
            <a:ext cx="199394" cy="12483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E606C-17F2-4553-BB79-0B7B8FAF615F}"/>
              </a:ext>
            </a:extLst>
          </p:cNvPr>
          <p:cNvGrpSpPr/>
          <p:nvPr/>
        </p:nvGrpSpPr>
        <p:grpSpPr>
          <a:xfrm>
            <a:off x="6276459" y="2239536"/>
            <a:ext cx="4333910" cy="1248338"/>
            <a:chOff x="7921175" y="-1712865"/>
            <a:chExt cx="3174558" cy="914399"/>
          </a:xfrm>
          <a:solidFill>
            <a:srgbClr val="C00000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5E17E1A9-6177-4B87-A3A9-568D2353BAD7}"/>
                </a:ext>
              </a:extLst>
            </p:cNvPr>
            <p:cNvSpPr/>
            <p:nvPr/>
          </p:nvSpPr>
          <p:spPr>
            <a:xfrm rot="5400000">
              <a:off x="9174102" y="-2965792"/>
              <a:ext cx="668704" cy="3174558"/>
            </a:xfrm>
            <a:prstGeom prst="parallelogram">
              <a:avLst>
                <a:gd name="adj" fmla="val 628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5139C1-5D3C-437D-9097-BA039A99BFB8}"/>
                </a:ext>
              </a:extLst>
            </p:cNvPr>
            <p:cNvSpPr/>
            <p:nvPr/>
          </p:nvSpPr>
          <p:spPr>
            <a:xfrm>
              <a:off x="7921175" y="-1664495"/>
              <a:ext cx="146055" cy="86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0E30F7-1C0D-4A5F-9F09-56E0069BEB3D}"/>
              </a:ext>
            </a:extLst>
          </p:cNvPr>
          <p:cNvGrpSpPr/>
          <p:nvPr/>
        </p:nvGrpSpPr>
        <p:grpSpPr>
          <a:xfrm rot="2267865">
            <a:off x="4473188" y="3027203"/>
            <a:ext cx="3742771" cy="650251"/>
            <a:chOff x="5800451" y="-1267743"/>
            <a:chExt cx="7629799" cy="132556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7CDD0F4-83F2-4737-BDD5-BCC5FDC61039}"/>
                </a:ext>
              </a:extLst>
            </p:cNvPr>
            <p:cNvSpPr/>
            <p:nvPr/>
          </p:nvSpPr>
          <p:spPr>
            <a:xfrm flipV="1">
              <a:off x="5800451" y="-1267743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141D6EE5-AC9A-47A7-B123-448CE9806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0451" y="-1267742"/>
              <a:ext cx="4912380" cy="1325563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A938033-761F-45FA-B3FA-257173345D4F}"/>
              </a:ext>
            </a:extLst>
          </p:cNvPr>
          <p:cNvGrpSpPr/>
          <p:nvPr/>
        </p:nvGrpSpPr>
        <p:grpSpPr>
          <a:xfrm rot="12399513">
            <a:off x="7900854" y="1188734"/>
            <a:ext cx="650251" cy="3742771"/>
            <a:chOff x="13056236" y="556672"/>
            <a:chExt cx="650251" cy="374277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0709EA4-D5B1-48BA-BFC9-4340191BC4C7}"/>
                </a:ext>
              </a:extLst>
            </p:cNvPr>
            <p:cNvSpPr/>
            <p:nvPr/>
          </p:nvSpPr>
          <p:spPr>
            <a:xfrm rot="5400000" flipV="1">
              <a:off x="11509976" y="2102932"/>
              <a:ext cx="3742771" cy="6502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16BC8BD-E09D-4475-B433-D20D11B72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100"/>
            <a:stretch/>
          </p:blipFill>
          <p:spPr>
            <a:xfrm>
              <a:off x="13060255" y="3689380"/>
              <a:ext cx="646232" cy="61006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F5FF39C-8E52-4BE3-AECB-1443773C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900"/>
            <a:stretch/>
          </p:blipFill>
          <p:spPr>
            <a:xfrm>
              <a:off x="13060255" y="2031534"/>
              <a:ext cx="646232" cy="165784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49BB02-A363-46FB-B84F-B4AF5D1BF535}"/>
              </a:ext>
            </a:extLst>
          </p:cNvPr>
          <p:cNvGrpSpPr/>
          <p:nvPr/>
        </p:nvGrpSpPr>
        <p:grpSpPr>
          <a:xfrm rot="18526626">
            <a:off x="7137146" y="2951134"/>
            <a:ext cx="3760775" cy="653804"/>
            <a:chOff x="5800451" y="1990749"/>
            <a:chExt cx="7666499" cy="133280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00FE3B-611C-4E7C-8148-E30430576A5B}"/>
                </a:ext>
              </a:extLst>
            </p:cNvPr>
            <p:cNvSpPr/>
            <p:nvPr/>
          </p:nvSpPr>
          <p:spPr>
            <a:xfrm flipV="1">
              <a:off x="5800451" y="199799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EBBA486E-6DE3-4488-9BF7-D365B61E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13600" y="1990749"/>
              <a:ext cx="5553350" cy="1332806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D1C89E-4C25-4074-8A59-EFFD5A81F10E}"/>
              </a:ext>
            </a:extLst>
          </p:cNvPr>
          <p:cNvGrpSpPr/>
          <p:nvPr/>
        </p:nvGrpSpPr>
        <p:grpSpPr>
          <a:xfrm rot="19990425">
            <a:off x="8793953" y="3229119"/>
            <a:ext cx="3742771" cy="650251"/>
            <a:chOff x="5800451" y="4149331"/>
            <a:chExt cx="7629799" cy="13255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DFB7AF4-9E06-404A-A962-B1E117621065}"/>
                </a:ext>
              </a:extLst>
            </p:cNvPr>
            <p:cNvSpPr/>
            <p:nvPr/>
          </p:nvSpPr>
          <p:spPr>
            <a:xfrm flipV="1">
              <a:off x="5800451" y="414933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BC1AC36-1E9E-4FC6-9B24-8B91993EFB3F}"/>
                </a:ext>
              </a:extLst>
            </p:cNvPr>
            <p:cNvGrpSpPr/>
            <p:nvPr/>
          </p:nvGrpSpPr>
          <p:grpSpPr>
            <a:xfrm>
              <a:off x="6970477" y="4149333"/>
              <a:ext cx="6370733" cy="1325563"/>
              <a:chOff x="8610345" y="-4198667"/>
              <a:chExt cx="6153057" cy="1280271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92D1C19-AE09-42CE-8130-27BC29502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1821"/>
              <a:stretch/>
            </p:blipFill>
            <p:spPr>
              <a:xfrm>
                <a:off x="8610345" y="-3967236"/>
                <a:ext cx="4901300" cy="81740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9DE9CBB-802B-407D-8449-16718F830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8179"/>
              <a:stretch/>
            </p:blipFill>
            <p:spPr>
              <a:xfrm>
                <a:off x="13734252" y="-4198667"/>
                <a:ext cx="1029150" cy="1280271"/>
              </a:xfrm>
              <a:prstGeom prst="rect">
                <a:avLst/>
              </a:prstGeom>
            </p:spPr>
          </p:pic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F73DB9D-EB15-4EE9-9EC1-ABAF7CF3B3EC}"/>
              </a:ext>
            </a:extLst>
          </p:cNvPr>
          <p:cNvGrpSpPr/>
          <p:nvPr/>
        </p:nvGrpSpPr>
        <p:grpSpPr>
          <a:xfrm rot="3756191">
            <a:off x="5445814" y="2695281"/>
            <a:ext cx="3742771" cy="650251"/>
            <a:chOff x="5800451" y="6940884"/>
            <a:chExt cx="7629799" cy="132556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77399A2-164C-4B2C-BEFD-F7714CAA91F1}"/>
                </a:ext>
              </a:extLst>
            </p:cNvPr>
            <p:cNvSpPr/>
            <p:nvPr/>
          </p:nvSpPr>
          <p:spPr>
            <a:xfrm flipV="1">
              <a:off x="5800451" y="6940884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D9F9346-F5FF-485E-9DC4-568F3FF10270}"/>
                </a:ext>
              </a:extLst>
            </p:cNvPr>
            <p:cNvGrpSpPr/>
            <p:nvPr/>
          </p:nvGrpSpPr>
          <p:grpSpPr>
            <a:xfrm>
              <a:off x="5800451" y="6940885"/>
              <a:ext cx="3672230" cy="1325563"/>
              <a:chOff x="2286000" y="-3644901"/>
              <a:chExt cx="4267200" cy="1540329"/>
            </a:xfrm>
          </p:grpSpPr>
          <p:pic>
            <p:nvPicPr>
              <p:cNvPr id="96" name="Picture 95" descr="Icon&#10;&#10;Description automatically generated">
                <a:extLst>
                  <a:ext uri="{FF2B5EF4-FFF2-40B4-BE49-F238E27FC236}">
                    <a16:creationId xmlns:a16="http://schemas.microsoft.com/office/drawing/2014/main" id="{9B0F3AC3-0488-4615-9D27-418154E0C1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6" t="3746" b="40699"/>
              <a:stretch/>
            </p:blipFill>
            <p:spPr>
              <a:xfrm>
                <a:off x="2286000" y="-3644901"/>
                <a:ext cx="2184400" cy="1540329"/>
              </a:xfrm>
              <a:prstGeom prst="rect">
                <a:avLst/>
              </a:prstGeom>
            </p:spPr>
          </p:pic>
          <p:pic>
            <p:nvPicPr>
              <p:cNvPr id="97" name="Picture 96" descr="Icon&#10;&#10;Description automatically generated">
                <a:extLst>
                  <a:ext uri="{FF2B5EF4-FFF2-40B4-BE49-F238E27FC236}">
                    <a16:creationId xmlns:a16="http://schemas.microsoft.com/office/drawing/2014/main" id="{9DC75E79-5E80-46B7-B2B9-CB31CF5DA9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302"/>
              <a:stretch/>
            </p:blipFill>
            <p:spPr>
              <a:xfrm>
                <a:off x="3688176" y="-3389273"/>
                <a:ext cx="2865024" cy="1128404"/>
              </a:xfrm>
              <a:prstGeom prst="rect">
                <a:avLst/>
              </a:prstGeom>
            </p:spPr>
          </p:pic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4581CEA-2507-4E25-A3A2-BBB2B1E834CB}"/>
              </a:ext>
            </a:extLst>
          </p:cNvPr>
          <p:cNvGrpSpPr/>
          <p:nvPr/>
        </p:nvGrpSpPr>
        <p:grpSpPr>
          <a:xfrm>
            <a:off x="5920425" y="3619997"/>
            <a:ext cx="5042257" cy="2362310"/>
            <a:chOff x="7660383" y="-701687"/>
            <a:chExt cx="3693417" cy="1730375"/>
          </a:xfrm>
          <a:solidFill>
            <a:srgbClr val="C00000"/>
          </a:solidFill>
        </p:grpSpPr>
        <p:sp>
          <p:nvSpPr>
            <p:cNvPr id="99" name="Parallelogram 98">
              <a:extLst>
                <a:ext uri="{FF2B5EF4-FFF2-40B4-BE49-F238E27FC236}">
                  <a16:creationId xmlns:a16="http://schemas.microsoft.com/office/drawing/2014/main" id="{B54FF4FC-B1BF-47F0-BB4D-B90303C1E3A7}"/>
                </a:ext>
              </a:extLst>
            </p:cNvPr>
            <p:cNvSpPr/>
            <p:nvPr/>
          </p:nvSpPr>
          <p:spPr>
            <a:xfrm rot="5400000">
              <a:off x="8308083" y="-1349387"/>
              <a:ext cx="1730375" cy="302577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Parallelogram 99">
              <a:extLst>
                <a:ext uri="{FF2B5EF4-FFF2-40B4-BE49-F238E27FC236}">
                  <a16:creationId xmlns:a16="http://schemas.microsoft.com/office/drawing/2014/main" id="{BD45DC9C-DDFF-44B8-9E45-C852F44F6472}"/>
                </a:ext>
              </a:extLst>
            </p:cNvPr>
            <p:cNvSpPr/>
            <p:nvPr/>
          </p:nvSpPr>
          <p:spPr>
            <a:xfrm rot="5400000" flipV="1">
              <a:off x="10223818" y="-101293"/>
              <a:ext cx="1592323" cy="667640"/>
            </a:xfrm>
            <a:prstGeom prst="parallelogram">
              <a:avLst>
                <a:gd name="adj" fmla="val 440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92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EDDB-8D47-423D-B5B9-2F9957A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7B13-0766-49C7-8A25-BE38B14C9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Communicate</a:t>
            </a:r>
          </a:p>
          <a:p>
            <a:r>
              <a:rPr lang="en-US" dirty="0"/>
              <a:t>Reproduce</a:t>
            </a:r>
          </a:p>
          <a:p>
            <a:r>
              <a:rPr lang="en-US" dirty="0"/>
              <a:t>Audit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0E30F7-1C0D-4A5F-9F09-56E0069BEB3D}"/>
              </a:ext>
            </a:extLst>
          </p:cNvPr>
          <p:cNvGrpSpPr/>
          <p:nvPr/>
        </p:nvGrpSpPr>
        <p:grpSpPr>
          <a:xfrm>
            <a:off x="5681459" y="1001057"/>
            <a:ext cx="3742771" cy="650251"/>
            <a:chOff x="5800451" y="-1267743"/>
            <a:chExt cx="7629799" cy="132556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7CDD0F4-83F2-4737-BDD5-BCC5FDC61039}"/>
                </a:ext>
              </a:extLst>
            </p:cNvPr>
            <p:cNvSpPr/>
            <p:nvPr/>
          </p:nvSpPr>
          <p:spPr>
            <a:xfrm flipV="1">
              <a:off x="5800451" y="-1267743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141D6EE5-AC9A-47A7-B123-448CE9806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0451" y="-1267742"/>
              <a:ext cx="4912380" cy="1325563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A938033-761F-45FA-B3FA-257173345D4F}"/>
              </a:ext>
            </a:extLst>
          </p:cNvPr>
          <p:cNvGrpSpPr/>
          <p:nvPr/>
        </p:nvGrpSpPr>
        <p:grpSpPr>
          <a:xfrm rot="16200000">
            <a:off x="5770874" y="1252783"/>
            <a:ext cx="650251" cy="3742771"/>
            <a:chOff x="13056236" y="556672"/>
            <a:chExt cx="650251" cy="374277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0709EA4-D5B1-48BA-BFC9-4340191BC4C7}"/>
                </a:ext>
              </a:extLst>
            </p:cNvPr>
            <p:cNvSpPr/>
            <p:nvPr/>
          </p:nvSpPr>
          <p:spPr>
            <a:xfrm rot="5400000" flipV="1">
              <a:off x="11509976" y="2102932"/>
              <a:ext cx="3742771" cy="650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16BC8BD-E09D-4475-B433-D20D11B72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100"/>
            <a:stretch/>
          </p:blipFill>
          <p:spPr>
            <a:xfrm>
              <a:off x="13060255" y="3689380"/>
              <a:ext cx="646232" cy="61006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F5FF39C-8E52-4BE3-AECB-1443773C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900"/>
            <a:stretch/>
          </p:blipFill>
          <p:spPr>
            <a:xfrm>
              <a:off x="13060255" y="2031534"/>
              <a:ext cx="646232" cy="165784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49BB02-A363-46FB-B84F-B4AF5D1BF535}"/>
              </a:ext>
            </a:extLst>
          </p:cNvPr>
          <p:cNvGrpSpPr/>
          <p:nvPr/>
        </p:nvGrpSpPr>
        <p:grpSpPr>
          <a:xfrm>
            <a:off x="4530515" y="3574681"/>
            <a:ext cx="3760775" cy="653804"/>
            <a:chOff x="5800451" y="1990749"/>
            <a:chExt cx="7666499" cy="133280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00FE3B-611C-4E7C-8148-E30430576A5B}"/>
                </a:ext>
              </a:extLst>
            </p:cNvPr>
            <p:cNvSpPr/>
            <p:nvPr/>
          </p:nvSpPr>
          <p:spPr>
            <a:xfrm flipV="1">
              <a:off x="5800451" y="199799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EBBA486E-6DE3-4488-9BF7-D365B61E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13600" y="1990749"/>
              <a:ext cx="5553350" cy="1332806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D1C89E-4C25-4074-8A59-EFFD5A81F10E}"/>
              </a:ext>
            </a:extLst>
          </p:cNvPr>
          <p:cNvGrpSpPr/>
          <p:nvPr/>
        </p:nvGrpSpPr>
        <p:grpSpPr>
          <a:xfrm>
            <a:off x="4873462" y="4472980"/>
            <a:ext cx="3742771" cy="650251"/>
            <a:chOff x="5800451" y="4149331"/>
            <a:chExt cx="7629799" cy="13255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DFB7AF4-9E06-404A-A962-B1E117621065}"/>
                </a:ext>
              </a:extLst>
            </p:cNvPr>
            <p:cNvSpPr/>
            <p:nvPr/>
          </p:nvSpPr>
          <p:spPr>
            <a:xfrm flipV="1">
              <a:off x="5800451" y="414933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BC1AC36-1E9E-4FC6-9B24-8B91993EFB3F}"/>
                </a:ext>
              </a:extLst>
            </p:cNvPr>
            <p:cNvGrpSpPr/>
            <p:nvPr/>
          </p:nvGrpSpPr>
          <p:grpSpPr>
            <a:xfrm>
              <a:off x="6970477" y="4149333"/>
              <a:ext cx="6370733" cy="1325563"/>
              <a:chOff x="8610345" y="-4198667"/>
              <a:chExt cx="6153057" cy="1280271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92D1C19-AE09-42CE-8130-27BC29502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1821"/>
              <a:stretch/>
            </p:blipFill>
            <p:spPr>
              <a:xfrm>
                <a:off x="8610345" y="-3967236"/>
                <a:ext cx="4901300" cy="81740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9DE9CBB-802B-407D-8449-16718F830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8179"/>
              <a:stretch/>
            </p:blipFill>
            <p:spPr>
              <a:xfrm>
                <a:off x="13734252" y="-4198667"/>
                <a:ext cx="1029150" cy="1280271"/>
              </a:xfrm>
              <a:prstGeom prst="rect">
                <a:avLst/>
              </a:prstGeom>
            </p:spPr>
          </p:pic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F73DB9D-EB15-4EE9-9EC1-ABAF7CF3B3EC}"/>
              </a:ext>
            </a:extLst>
          </p:cNvPr>
          <p:cNvGrpSpPr/>
          <p:nvPr/>
        </p:nvGrpSpPr>
        <p:grpSpPr>
          <a:xfrm>
            <a:off x="5681458" y="2023405"/>
            <a:ext cx="3742771" cy="650251"/>
            <a:chOff x="5800451" y="6940884"/>
            <a:chExt cx="7629799" cy="132556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77399A2-164C-4B2C-BEFD-F7714CAA91F1}"/>
                </a:ext>
              </a:extLst>
            </p:cNvPr>
            <p:cNvSpPr/>
            <p:nvPr/>
          </p:nvSpPr>
          <p:spPr>
            <a:xfrm flipV="1">
              <a:off x="5800451" y="6940884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D9F9346-F5FF-485E-9DC4-568F3FF10270}"/>
                </a:ext>
              </a:extLst>
            </p:cNvPr>
            <p:cNvGrpSpPr/>
            <p:nvPr/>
          </p:nvGrpSpPr>
          <p:grpSpPr>
            <a:xfrm>
              <a:off x="5800451" y="6940885"/>
              <a:ext cx="3672230" cy="1325563"/>
              <a:chOff x="2286000" y="-3644901"/>
              <a:chExt cx="4267200" cy="1540329"/>
            </a:xfrm>
          </p:grpSpPr>
          <p:pic>
            <p:nvPicPr>
              <p:cNvPr id="96" name="Picture 95" descr="Icon&#10;&#10;Description automatically generated">
                <a:extLst>
                  <a:ext uri="{FF2B5EF4-FFF2-40B4-BE49-F238E27FC236}">
                    <a16:creationId xmlns:a16="http://schemas.microsoft.com/office/drawing/2014/main" id="{9B0F3AC3-0488-4615-9D27-418154E0C1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6" t="3746" b="40699"/>
              <a:stretch/>
            </p:blipFill>
            <p:spPr>
              <a:xfrm>
                <a:off x="2286000" y="-3644901"/>
                <a:ext cx="2184400" cy="1540329"/>
              </a:xfrm>
              <a:prstGeom prst="rect">
                <a:avLst/>
              </a:prstGeom>
            </p:spPr>
          </p:pic>
          <p:pic>
            <p:nvPicPr>
              <p:cNvPr id="97" name="Picture 96" descr="Icon&#10;&#10;Description automatically generated">
                <a:extLst>
                  <a:ext uri="{FF2B5EF4-FFF2-40B4-BE49-F238E27FC236}">
                    <a16:creationId xmlns:a16="http://schemas.microsoft.com/office/drawing/2014/main" id="{9DC75E79-5E80-46B7-B2B9-CB31CF5DA9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302"/>
              <a:stretch/>
            </p:blipFill>
            <p:spPr>
              <a:xfrm>
                <a:off x="3688176" y="-3389273"/>
                <a:ext cx="2865024" cy="1128404"/>
              </a:xfrm>
              <a:prstGeom prst="rect">
                <a:avLst/>
              </a:prstGeom>
            </p:spPr>
          </p:pic>
        </p:grpSp>
      </p:grp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B1351E-A54A-4478-B24A-CBD9A30487D6}"/>
              </a:ext>
            </a:extLst>
          </p:cNvPr>
          <p:cNvSpPr/>
          <p:nvPr/>
        </p:nvSpPr>
        <p:spPr>
          <a:xfrm rot="5400000" flipV="1">
            <a:off x="9333230" y="5697250"/>
            <a:ext cx="994119" cy="416821"/>
          </a:xfrm>
          <a:prstGeom prst="parallelogram">
            <a:avLst>
              <a:gd name="adj" fmla="val 4402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10F555-F914-4921-9741-A60E2E41CFAA}"/>
              </a:ext>
            </a:extLst>
          </p:cNvPr>
          <p:cNvSpPr/>
          <p:nvPr/>
        </p:nvSpPr>
        <p:spPr>
          <a:xfrm>
            <a:off x="11675450" y="5218600"/>
            <a:ext cx="91185" cy="5708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C4B2350-10E7-4EDA-BFDD-096157847E0B}"/>
              </a:ext>
            </a:extLst>
          </p:cNvPr>
          <p:cNvSpPr/>
          <p:nvPr/>
        </p:nvSpPr>
        <p:spPr>
          <a:xfrm rot="5400000">
            <a:off x="10443072" y="5004229"/>
            <a:ext cx="1080308" cy="188905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E606C-17F2-4553-BB79-0B7B8FAF615F}"/>
              </a:ext>
            </a:extLst>
          </p:cNvPr>
          <p:cNvGrpSpPr/>
          <p:nvPr/>
        </p:nvGrpSpPr>
        <p:grpSpPr>
          <a:xfrm>
            <a:off x="9784696" y="4956501"/>
            <a:ext cx="1981940" cy="570877"/>
            <a:chOff x="7921175" y="-1712865"/>
            <a:chExt cx="3174558" cy="914399"/>
          </a:xfrm>
          <a:solidFill>
            <a:srgbClr val="C00000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5E17E1A9-6177-4B87-A3A9-568D2353BAD7}"/>
                </a:ext>
              </a:extLst>
            </p:cNvPr>
            <p:cNvSpPr/>
            <p:nvPr/>
          </p:nvSpPr>
          <p:spPr>
            <a:xfrm rot="5400000">
              <a:off x="9174102" y="-2965792"/>
              <a:ext cx="668704" cy="3174558"/>
            </a:xfrm>
            <a:prstGeom prst="parallelogram">
              <a:avLst>
                <a:gd name="adj" fmla="val 628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5139C1-5D3C-437D-9097-BA039A99BFB8}"/>
                </a:ext>
              </a:extLst>
            </p:cNvPr>
            <p:cNvSpPr/>
            <p:nvPr/>
          </p:nvSpPr>
          <p:spPr>
            <a:xfrm>
              <a:off x="7921175" y="-1664495"/>
              <a:ext cx="146055" cy="86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4581CEA-2507-4E25-A3A2-BBB2B1E834CB}"/>
              </a:ext>
            </a:extLst>
          </p:cNvPr>
          <p:cNvGrpSpPr/>
          <p:nvPr/>
        </p:nvGrpSpPr>
        <p:grpSpPr>
          <a:xfrm>
            <a:off x="9621878" y="5587799"/>
            <a:ext cx="2305874" cy="1080308"/>
            <a:chOff x="7660383" y="-701687"/>
            <a:chExt cx="3693417" cy="1730375"/>
          </a:xfrm>
          <a:solidFill>
            <a:srgbClr val="C00000"/>
          </a:solidFill>
        </p:grpSpPr>
        <p:sp>
          <p:nvSpPr>
            <p:cNvPr id="99" name="Parallelogram 98">
              <a:extLst>
                <a:ext uri="{FF2B5EF4-FFF2-40B4-BE49-F238E27FC236}">
                  <a16:creationId xmlns:a16="http://schemas.microsoft.com/office/drawing/2014/main" id="{B54FF4FC-B1BF-47F0-BB4D-B90303C1E3A7}"/>
                </a:ext>
              </a:extLst>
            </p:cNvPr>
            <p:cNvSpPr/>
            <p:nvPr/>
          </p:nvSpPr>
          <p:spPr>
            <a:xfrm rot="5400000">
              <a:off x="8308083" y="-1349387"/>
              <a:ext cx="1730375" cy="302577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Parallelogram 99">
              <a:extLst>
                <a:ext uri="{FF2B5EF4-FFF2-40B4-BE49-F238E27FC236}">
                  <a16:creationId xmlns:a16="http://schemas.microsoft.com/office/drawing/2014/main" id="{BD45DC9C-DDFF-44B8-9E45-C852F44F6472}"/>
                </a:ext>
              </a:extLst>
            </p:cNvPr>
            <p:cNvSpPr/>
            <p:nvPr/>
          </p:nvSpPr>
          <p:spPr>
            <a:xfrm rot="5400000" flipV="1">
              <a:off x="10223818" y="-101293"/>
              <a:ext cx="1592323" cy="667640"/>
            </a:xfrm>
            <a:prstGeom prst="parallelogram">
              <a:avLst>
                <a:gd name="adj" fmla="val 440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>
            <a:extLst>
              <a:ext uri="{FF2B5EF4-FFF2-40B4-BE49-F238E27FC236}">
                <a16:creationId xmlns:a16="http://schemas.microsoft.com/office/drawing/2014/main" id="{C6C59258-AD9F-446F-9511-AD62226A38F0}"/>
              </a:ext>
            </a:extLst>
          </p:cNvPr>
          <p:cNvSpPr/>
          <p:nvPr/>
        </p:nvSpPr>
        <p:spPr>
          <a:xfrm>
            <a:off x="5105218" y="2023405"/>
            <a:ext cx="509179" cy="2125588"/>
          </a:xfrm>
          <a:prstGeom prst="leftBrace">
            <a:avLst>
              <a:gd name="adj1" fmla="val 38264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4A25BC-201A-43D8-986B-0E23261D3FFF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232594" y="3083537"/>
            <a:ext cx="1872624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492E0D8-2186-46FD-B14F-D099641293C3}"/>
              </a:ext>
            </a:extLst>
          </p:cNvPr>
          <p:cNvCxnSpPr>
            <a:cxnSpLocks/>
          </p:cNvCxnSpPr>
          <p:nvPr/>
        </p:nvCxnSpPr>
        <p:spPr>
          <a:xfrm flipH="1" flipV="1">
            <a:off x="2838450" y="3611734"/>
            <a:ext cx="2568689" cy="1201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4850AA-853E-4E01-B4E6-F93E0B7E6983}"/>
              </a:ext>
            </a:extLst>
          </p:cNvPr>
          <p:cNvCxnSpPr>
            <a:cxnSpLocks/>
          </p:cNvCxnSpPr>
          <p:nvPr/>
        </p:nvCxnSpPr>
        <p:spPr>
          <a:xfrm flipH="1" flipV="1">
            <a:off x="2038263" y="4105075"/>
            <a:ext cx="3365473" cy="7080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2ACE9E2-86A5-412D-8720-CE9B48F9949D}"/>
              </a:ext>
            </a:extLst>
          </p:cNvPr>
          <p:cNvCxnSpPr>
            <a:cxnSpLocks/>
          </p:cNvCxnSpPr>
          <p:nvPr/>
        </p:nvCxnSpPr>
        <p:spPr>
          <a:xfrm flipH="1">
            <a:off x="2820447" y="1281560"/>
            <a:ext cx="2583289" cy="126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6E6C58-99B1-4E7C-A3E4-1A979A56B5A0}"/>
              </a:ext>
            </a:extLst>
          </p:cNvPr>
          <p:cNvCxnSpPr>
            <a:cxnSpLocks/>
          </p:cNvCxnSpPr>
          <p:nvPr/>
        </p:nvCxnSpPr>
        <p:spPr>
          <a:xfrm flipH="1">
            <a:off x="2038263" y="1281559"/>
            <a:ext cx="3365473" cy="784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88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E882-BE93-4601-83BC-97A4B754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en-US" dirty="0"/>
              <a:t>Notebooks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1A5D-D0F8-448E-B5B4-B058A8B47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425883"/>
            <a:ext cx="5181600" cy="875539"/>
          </a:xfrm>
        </p:spPr>
        <p:txBody>
          <a:bodyPr/>
          <a:lstStyle/>
          <a:p>
            <a:r>
              <a:rPr lang="en-US" dirty="0"/>
              <a:t>More feature rich out of the box, akin to </a:t>
            </a:r>
            <a:r>
              <a:rPr lang="en-US" dirty="0" err="1"/>
              <a:t>Rstudio</a:t>
            </a:r>
            <a:r>
              <a:rPr lang="en-US" dirty="0"/>
              <a:t> or PyCharm.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8852D1-7421-406A-BD06-C8D140D197BB}"/>
              </a:ext>
            </a:extLst>
          </p:cNvPr>
          <p:cNvSpPr txBox="1">
            <a:spLocks/>
          </p:cNvSpPr>
          <p:nvPr/>
        </p:nvSpPr>
        <p:spPr>
          <a:xfrm>
            <a:off x="6172200" y="365125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8A6A0-5B22-4A02-B58C-270E15DFF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43"/>
          <a:stretch/>
        </p:blipFill>
        <p:spPr>
          <a:xfrm>
            <a:off x="4848020" y="365125"/>
            <a:ext cx="1171779" cy="1325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769F33-E0E2-4DEA-A18F-5280E9F20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43"/>
          <a:stretch/>
        </p:blipFill>
        <p:spPr>
          <a:xfrm>
            <a:off x="10182021" y="365125"/>
            <a:ext cx="1171779" cy="1325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25151A-D497-41CF-AC79-6FFF218E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1" y="1825624"/>
            <a:ext cx="5181599" cy="2373716"/>
          </a:xfrm>
          <a:prstGeom prst="rect">
            <a:avLst/>
          </a:prstGeom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C57C6751-FD89-4F54-B458-B141EAE8D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425884"/>
            <a:ext cx="5181598" cy="875538"/>
          </a:xfrm>
        </p:spPr>
        <p:txBody>
          <a:bodyPr/>
          <a:lstStyle/>
          <a:p>
            <a:r>
              <a:rPr lang="en-US" dirty="0"/>
              <a:t>Limited at first, but customizable through extensions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041D4E-E97B-4226-A123-EDEC20B794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86"/>
          <a:stretch/>
        </p:blipFill>
        <p:spPr>
          <a:xfrm>
            <a:off x="838200" y="1825625"/>
            <a:ext cx="5181599" cy="2373716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1E4F039B-3D6B-4E0D-9EDF-EB0D67014636}"/>
              </a:ext>
            </a:extLst>
          </p:cNvPr>
          <p:cNvGrpSpPr/>
          <p:nvPr/>
        </p:nvGrpSpPr>
        <p:grpSpPr>
          <a:xfrm>
            <a:off x="8265046" y="1321355"/>
            <a:ext cx="1764573" cy="579163"/>
            <a:chOff x="8265046" y="1321355"/>
            <a:chExt cx="1764573" cy="5791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15B04F-A488-4E24-9B2C-D29BC9EFA77E}"/>
                </a:ext>
              </a:extLst>
            </p:cNvPr>
            <p:cNvSpPr txBox="1"/>
            <p:nvPr/>
          </p:nvSpPr>
          <p:spPr>
            <a:xfrm>
              <a:off x="8265046" y="1321355"/>
              <a:ext cx="1764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Multiple files (!)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81A665D-8848-470B-931D-225DA8F2C047}"/>
                </a:ext>
              </a:extLst>
            </p:cNvPr>
            <p:cNvCxnSpPr>
              <a:stCxn id="32" idx="2"/>
            </p:cNvCxnSpPr>
            <p:nvPr/>
          </p:nvCxnSpPr>
          <p:spPr>
            <a:xfrm>
              <a:off x="9147333" y="1690687"/>
              <a:ext cx="203853" cy="203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D856AC6-3287-43D7-86BA-C598C65F8244}"/>
                </a:ext>
              </a:extLst>
            </p:cNvPr>
            <p:cNvCxnSpPr>
              <a:stCxn id="32" idx="2"/>
            </p:cNvCxnSpPr>
            <p:nvPr/>
          </p:nvCxnSpPr>
          <p:spPr>
            <a:xfrm flipH="1">
              <a:off x="8934197" y="1690687"/>
              <a:ext cx="213136" cy="209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E8DC8D8-B973-4ECD-B58B-D21EF279C0B0}"/>
              </a:ext>
            </a:extLst>
          </p:cNvPr>
          <p:cNvGrpSpPr/>
          <p:nvPr/>
        </p:nvGrpSpPr>
        <p:grpSpPr>
          <a:xfrm>
            <a:off x="4312779" y="1849870"/>
            <a:ext cx="1856414" cy="369332"/>
            <a:chOff x="4312779" y="1849870"/>
            <a:chExt cx="1856414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94BAE9-2704-4627-BB9E-58BEF5C2E276}"/>
                </a:ext>
              </a:extLst>
            </p:cNvPr>
            <p:cNvSpPr txBox="1"/>
            <p:nvPr/>
          </p:nvSpPr>
          <p:spPr>
            <a:xfrm>
              <a:off x="4312779" y="1849870"/>
              <a:ext cx="144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File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browser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7B8C7D3-D3BB-4A55-B2F5-6AE56D2DD8C2}"/>
                </a:ext>
              </a:extLst>
            </p:cNvPr>
            <p:cNvCxnSpPr>
              <a:stCxn id="31" idx="3"/>
            </p:cNvCxnSpPr>
            <p:nvPr/>
          </p:nvCxnSpPr>
          <p:spPr>
            <a:xfrm flipV="1">
              <a:off x="5760713" y="2028117"/>
              <a:ext cx="408480" cy="6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F0241E9-BD67-40DE-B898-8AC33EF974DE}"/>
              </a:ext>
            </a:extLst>
          </p:cNvPr>
          <p:cNvGrpSpPr/>
          <p:nvPr/>
        </p:nvGrpSpPr>
        <p:grpSpPr>
          <a:xfrm>
            <a:off x="1106046" y="1969559"/>
            <a:ext cx="5061427" cy="2327823"/>
            <a:chOff x="1106046" y="1969559"/>
            <a:chExt cx="5061427" cy="2327823"/>
          </a:xfrm>
        </p:grpSpPr>
        <p:pic>
          <p:nvPicPr>
            <p:cNvPr id="29" name="Content Placeholder 25">
              <a:extLst>
                <a:ext uri="{FF2B5EF4-FFF2-40B4-BE49-F238E27FC236}">
                  <a16:creationId xmlns:a16="http://schemas.microsoft.com/office/drawing/2014/main" id="{80A38654-5338-44CC-BB31-8FE07C1FD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t="616"/>
            <a:stretch/>
          </p:blipFill>
          <p:spPr>
            <a:xfrm>
              <a:off x="1106046" y="1969559"/>
              <a:ext cx="813277" cy="23278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664C36-2ED6-4EFD-8444-E66E93870E20}"/>
                </a:ext>
              </a:extLst>
            </p:cNvPr>
            <p:cNvSpPr txBox="1"/>
            <p:nvPr/>
          </p:nvSpPr>
          <p:spPr>
            <a:xfrm>
              <a:off x="4717592" y="2432117"/>
              <a:ext cx="897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Plugins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945D1D7-A5C1-49FF-8502-AB2C8800488D}"/>
                </a:ext>
              </a:extLst>
            </p:cNvPr>
            <p:cNvCxnSpPr>
              <a:stCxn id="34" idx="3"/>
            </p:cNvCxnSpPr>
            <p:nvPr/>
          </p:nvCxnSpPr>
          <p:spPr>
            <a:xfrm flipV="1">
              <a:off x="5615556" y="2609155"/>
              <a:ext cx="551917" cy="7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B3E253B-511B-4D1A-A0EF-00663BC3A9F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1852332" y="2616783"/>
              <a:ext cx="2865260" cy="1624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01AAF1-A2D8-40A7-9623-934C8A4AA052}"/>
              </a:ext>
            </a:extLst>
          </p:cNvPr>
          <p:cNvGrpSpPr/>
          <p:nvPr/>
        </p:nvGrpSpPr>
        <p:grpSpPr>
          <a:xfrm>
            <a:off x="10182021" y="2099133"/>
            <a:ext cx="1262077" cy="580365"/>
            <a:chOff x="10182021" y="2099133"/>
            <a:chExt cx="1262077" cy="5803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5D528B-34BF-4955-AB0D-A29B62FE492C}"/>
                </a:ext>
              </a:extLst>
            </p:cNvPr>
            <p:cNvSpPr txBox="1"/>
            <p:nvPr/>
          </p:nvSpPr>
          <p:spPr>
            <a:xfrm>
              <a:off x="10182021" y="2310166"/>
              <a:ext cx="1262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Debugger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2503C67-A622-4150-B7A1-7DF6E76E23C6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10813060" y="2099133"/>
              <a:ext cx="0" cy="2110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6" name="Content Placeholder 3">
            <a:extLst>
              <a:ext uri="{FF2B5EF4-FFF2-40B4-BE49-F238E27FC236}">
                <a16:creationId xmlns:a16="http://schemas.microsoft.com/office/drawing/2014/main" id="{119A43B9-E9BF-422D-8D40-E44270349D2C}"/>
              </a:ext>
            </a:extLst>
          </p:cNvPr>
          <p:cNvSpPr txBox="1">
            <a:spLocks/>
          </p:cNvSpPr>
          <p:nvPr/>
        </p:nvSpPr>
        <p:spPr>
          <a:xfrm>
            <a:off x="838200" y="5721085"/>
            <a:ext cx="10899932" cy="770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Both are good options. </a:t>
            </a:r>
          </a:p>
          <a:p>
            <a:pPr marL="0" indent="0" algn="ctr">
              <a:buNone/>
            </a:pPr>
            <a:r>
              <a:rPr lang="en-US" i="1" dirty="0"/>
              <a:t>Try both and don’t be hesitant to switch if you’re for a feature only one has.</a:t>
            </a:r>
          </a:p>
        </p:txBody>
      </p:sp>
    </p:spTree>
    <p:extLst>
      <p:ext uri="{BB962C8B-B14F-4D97-AF65-F5344CB8AC3E}">
        <p14:creationId xmlns:p14="http://schemas.microsoft.com/office/powerpoint/2010/main" val="325226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28" grpId="0" build="p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1C48-BB53-415E-BD17-64514492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Jupyter Effectively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A175-1769-4649-A105-256F9BC0D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Find shortcuts for common tasks. (e.g. ctrl+/  → comment code)</a:t>
            </a:r>
          </a:p>
          <a:p>
            <a:r>
              <a:rPr lang="en-US" dirty="0"/>
              <a:t>Additions to consider:</a:t>
            </a:r>
          </a:p>
          <a:p>
            <a:pPr lvl="1"/>
            <a:r>
              <a:rPr lang="en-US" dirty="0" err="1"/>
              <a:t>Jupytext</a:t>
            </a:r>
            <a:r>
              <a:rPr lang="en-US" dirty="0"/>
              <a:t> (automatically backs up </a:t>
            </a:r>
            <a:r>
              <a:rPr lang="en-US" dirty="0" err="1">
                <a:highlight>
                  <a:srgbClr val="C0C0C0"/>
                </a:highlight>
              </a:rPr>
              <a:t>foo.ipynb</a:t>
            </a:r>
            <a:r>
              <a:rPr lang="en-US" dirty="0"/>
              <a:t> as </a:t>
            </a:r>
            <a:r>
              <a:rPr lang="en-US" dirty="0">
                <a:highlight>
                  <a:srgbClr val="C0C0C0"/>
                </a:highlight>
              </a:rPr>
              <a:t>foo.py</a:t>
            </a:r>
            <a:r>
              <a:rPr lang="en-US" dirty="0"/>
              <a:t> , great for git)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i="1" dirty="0"/>
              <a:t>Organization</a:t>
            </a:r>
          </a:p>
          <a:p>
            <a:pPr lvl="1"/>
            <a:r>
              <a:rPr lang="en-US" dirty="0"/>
              <a:t>Table of Contents (2) </a:t>
            </a:r>
          </a:p>
          <a:p>
            <a:pPr lvl="1"/>
            <a:r>
              <a:rPr lang="en-US" dirty="0"/>
              <a:t>Collapsible Headings</a:t>
            </a:r>
          </a:p>
          <a:p>
            <a:pPr lvl="1"/>
            <a:r>
              <a:rPr lang="en-US" dirty="0" err="1"/>
              <a:t>Codefolding</a:t>
            </a:r>
            <a:endParaRPr lang="en-US" dirty="0"/>
          </a:p>
          <a:p>
            <a:pPr lvl="1"/>
            <a:r>
              <a:rPr lang="en-US" dirty="0"/>
              <a:t>View/Toggle Line Numbers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i="1" dirty="0"/>
              <a:t>Writing</a:t>
            </a:r>
          </a:p>
          <a:p>
            <a:pPr lvl="1"/>
            <a:r>
              <a:rPr lang="en-US" dirty="0"/>
              <a:t>Autopep8 (auto format python code)</a:t>
            </a:r>
          </a:p>
          <a:p>
            <a:pPr lvl="1"/>
            <a:r>
              <a:rPr lang="en-US" dirty="0"/>
              <a:t>Spellchecker </a:t>
            </a:r>
          </a:p>
          <a:p>
            <a:pPr lvl="1"/>
            <a:r>
              <a:rPr lang="en-US" dirty="0"/>
              <a:t>Hinterland (code completion)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i="1" dirty="0"/>
              <a:t>Presentations</a:t>
            </a:r>
          </a:p>
          <a:p>
            <a:pPr lvl="1"/>
            <a:r>
              <a:rPr lang="en-US" dirty="0">
                <a:hlinkClick r:id="rId2"/>
              </a:rPr>
              <a:t>RISE</a:t>
            </a:r>
            <a:r>
              <a:rPr lang="en-US" dirty="0"/>
              <a:t> (html slides, works with </a:t>
            </a:r>
            <a:r>
              <a:rPr lang="en-US" dirty="0" err="1"/>
              <a:t>plotly</a:t>
            </a:r>
            <a:r>
              <a:rPr lang="en-US" dirty="0"/>
              <a:t>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47C0C6-404A-4DB2-9DBD-487C15F03BC0}"/>
              </a:ext>
            </a:extLst>
          </p:cNvPr>
          <p:cNvGrpSpPr/>
          <p:nvPr/>
        </p:nvGrpSpPr>
        <p:grpSpPr>
          <a:xfrm>
            <a:off x="6434252" y="3325091"/>
            <a:ext cx="5467815" cy="3168847"/>
            <a:chOff x="457200" y="-10948732"/>
            <a:chExt cx="11734800" cy="68008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1E5B50-9527-42CB-9D5F-EAF575E3C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775" y="-10948732"/>
              <a:ext cx="5229225" cy="68008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AD1192-1B4D-4A13-9506-33BD5E59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-10948732"/>
              <a:ext cx="6096000" cy="6800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7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4E43-FD72-47A1-9D68-60F230FA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Habits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FB63-FBD1-4E07-840E-C52C2C83E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60500"/>
            <a:ext cx="809625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Your closest collaborator is yourself – six months ago</a:t>
            </a:r>
          </a:p>
          <a:p>
            <a:pPr marL="457200" lvl="1" indent="0">
              <a:buNone/>
            </a:pPr>
            <a:r>
              <a:rPr lang="en-US" dirty="0"/>
              <a:t>Libby King (paraphrased)</a:t>
            </a:r>
          </a:p>
          <a:p>
            <a:endParaRPr lang="en-US" dirty="0"/>
          </a:p>
          <a:p>
            <a:r>
              <a:rPr lang="en-US" dirty="0"/>
              <a:t>Code should focus on being clear first. </a:t>
            </a:r>
          </a:p>
          <a:p>
            <a:endParaRPr lang="en-US" dirty="0"/>
          </a:p>
          <a:p>
            <a:r>
              <a:rPr lang="en-US" dirty="0"/>
              <a:t>Writing out what your code needs to do is a great way to plan while documenting your code. </a:t>
            </a:r>
          </a:p>
          <a:p>
            <a:pPr lvl="1"/>
            <a:r>
              <a:rPr lang="en-US" dirty="0"/>
              <a:t>Markdown blocks (</a:t>
            </a:r>
            <a:r>
              <a:rPr lang="en-US" dirty="0" err="1"/>
              <a:t>esc+M</a:t>
            </a:r>
            <a:r>
              <a:rPr lang="en-US" dirty="0"/>
              <a:t>) are good way to break up code with human readable headings and explanation</a:t>
            </a:r>
          </a:p>
          <a:p>
            <a:pPr lvl="1"/>
            <a:endParaRPr lang="en-US" dirty="0"/>
          </a:p>
          <a:p>
            <a:r>
              <a:rPr lang="en-US" dirty="0"/>
              <a:t>Err on the side of writing too many comments. </a:t>
            </a:r>
          </a:p>
          <a:p>
            <a:pPr lvl="1"/>
            <a:r>
              <a:rPr lang="en-US" dirty="0"/>
              <a:t>The “why” and “how” of the code. Eventually may shift towards concepts from mechanics.</a:t>
            </a:r>
          </a:p>
        </p:txBody>
      </p:sp>
      <p:pic>
        <p:nvPicPr>
          <p:cNvPr id="1026" name="Picture 2" descr="Good code documents itself” : r/programmingmemes">
            <a:extLst>
              <a:ext uri="{FF2B5EF4-FFF2-40B4-BE49-F238E27FC236}">
                <a16:creationId xmlns:a16="http://schemas.microsoft.com/office/drawing/2014/main" id="{0BA50834-321C-4476-AB80-68E5AB2E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08" y="3422776"/>
            <a:ext cx="2916595" cy="3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7200-0911-45A1-A5C4-C2789ACD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98DD5C-7C6C-4BAC-BBB9-E7ACA8FD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76" y="4423632"/>
            <a:ext cx="3715628" cy="10949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F64A1C-2B2F-4A13-A485-8E9F82DF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55"/>
          <a:stretch/>
        </p:blipFill>
        <p:spPr>
          <a:xfrm>
            <a:off x="4541448" y="5762412"/>
            <a:ext cx="3715630" cy="8336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92532EF-C14D-4B9C-AAE7-49D320B6A767}"/>
              </a:ext>
            </a:extLst>
          </p:cNvPr>
          <p:cNvGrpSpPr/>
          <p:nvPr/>
        </p:nvGrpSpPr>
        <p:grpSpPr>
          <a:xfrm>
            <a:off x="4538909" y="261938"/>
            <a:ext cx="3715629" cy="2182990"/>
            <a:chOff x="17252808" y="1879599"/>
            <a:chExt cx="6808407" cy="400004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870168-B760-448C-9E5D-4E97D404B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016"/>
            <a:stretch/>
          </p:blipFill>
          <p:spPr>
            <a:xfrm>
              <a:off x="17252808" y="1879599"/>
              <a:ext cx="6808407" cy="185057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D019BEE-39D6-40B4-8EA1-453D3D2B3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657"/>
            <a:stretch/>
          </p:blipFill>
          <p:spPr>
            <a:xfrm>
              <a:off x="17252808" y="3730171"/>
              <a:ext cx="6808407" cy="2149474"/>
            </a:xfrm>
            <a:prstGeom prst="rect">
              <a:avLst/>
            </a:prstGeom>
          </p:spPr>
        </p:pic>
      </p:grp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8B42D6B1-1D50-418F-8EE0-DD2483E69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36000" cy="4351338"/>
          </a:xfrm>
        </p:spPr>
        <p:txBody>
          <a:bodyPr/>
          <a:lstStyle/>
          <a:p>
            <a:r>
              <a:rPr lang="en-US" dirty="0"/>
              <a:t>Tutorials</a:t>
            </a:r>
          </a:p>
          <a:p>
            <a:pPr lvl="1"/>
            <a:r>
              <a:rPr lang="en-US" dirty="0">
                <a:hlinkClick r:id="rId5"/>
              </a:rPr>
              <a:t>Learn X in Y minutes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Automate the Boring Stuff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Software Carpentry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Data Carpentry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Official Tutorial</a:t>
            </a:r>
            <a:endParaRPr lang="en-US" dirty="0"/>
          </a:p>
          <a:p>
            <a:r>
              <a:rPr lang="en-US" dirty="0"/>
              <a:t>Specific Questions</a:t>
            </a:r>
          </a:p>
          <a:p>
            <a:pPr lvl="1"/>
            <a:r>
              <a:rPr lang="en-US" dirty="0">
                <a:hlinkClick r:id="rId10" action="ppaction://hlinkfile"/>
              </a:rPr>
              <a:t>Stack Overflow</a:t>
            </a:r>
            <a:endParaRPr lang="en-US" dirty="0"/>
          </a:p>
          <a:p>
            <a:pPr lvl="1"/>
            <a:r>
              <a:rPr lang="en-US" dirty="0"/>
              <a:t>Lab members!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C639375-1B72-4A6B-B9C3-963434724E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8906" y="3921731"/>
            <a:ext cx="3715632" cy="4422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AEE72D6-94B4-4619-8C22-80BB300516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6775" y="261937"/>
            <a:ext cx="3715629" cy="35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7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EDDB-8D47-423D-B5B9-2F9957AE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7B13-0766-49C7-8A25-BE38B14C9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</a:t>
            </a:r>
          </a:p>
          <a:p>
            <a:r>
              <a:rPr lang="en-US" dirty="0"/>
              <a:t>Document</a:t>
            </a:r>
          </a:p>
          <a:p>
            <a:r>
              <a:rPr lang="en-US" dirty="0"/>
              <a:t>Communicate</a:t>
            </a:r>
          </a:p>
          <a:p>
            <a:r>
              <a:rPr lang="en-US" dirty="0"/>
              <a:t>Reproduce</a:t>
            </a:r>
          </a:p>
          <a:p>
            <a:r>
              <a:rPr lang="en-US" dirty="0"/>
              <a:t>Audit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0E30F7-1C0D-4A5F-9F09-56E0069BEB3D}"/>
              </a:ext>
            </a:extLst>
          </p:cNvPr>
          <p:cNvGrpSpPr/>
          <p:nvPr/>
        </p:nvGrpSpPr>
        <p:grpSpPr>
          <a:xfrm>
            <a:off x="5681459" y="1001057"/>
            <a:ext cx="3742771" cy="650251"/>
            <a:chOff x="5800451" y="-1267743"/>
            <a:chExt cx="7629799" cy="132556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7CDD0F4-83F2-4737-BDD5-BCC5FDC61039}"/>
                </a:ext>
              </a:extLst>
            </p:cNvPr>
            <p:cNvSpPr/>
            <p:nvPr/>
          </p:nvSpPr>
          <p:spPr>
            <a:xfrm flipV="1">
              <a:off x="5800451" y="-1267743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141D6EE5-AC9A-47A7-B123-448CE9806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0451" y="-1267742"/>
              <a:ext cx="4912380" cy="1325563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A938033-761F-45FA-B3FA-257173345D4F}"/>
              </a:ext>
            </a:extLst>
          </p:cNvPr>
          <p:cNvGrpSpPr/>
          <p:nvPr/>
        </p:nvGrpSpPr>
        <p:grpSpPr>
          <a:xfrm rot="16200000">
            <a:off x="5770874" y="1252783"/>
            <a:ext cx="650251" cy="3742771"/>
            <a:chOff x="13056236" y="556672"/>
            <a:chExt cx="650251" cy="374277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0709EA4-D5B1-48BA-BFC9-4340191BC4C7}"/>
                </a:ext>
              </a:extLst>
            </p:cNvPr>
            <p:cNvSpPr/>
            <p:nvPr/>
          </p:nvSpPr>
          <p:spPr>
            <a:xfrm rot="5400000" flipV="1">
              <a:off x="11509976" y="2102932"/>
              <a:ext cx="3742771" cy="650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16BC8BD-E09D-4475-B433-D20D11B72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100"/>
            <a:stretch/>
          </p:blipFill>
          <p:spPr>
            <a:xfrm>
              <a:off x="13060255" y="3689380"/>
              <a:ext cx="646232" cy="61006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F5FF39C-8E52-4BE3-AECB-1443773C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900"/>
            <a:stretch/>
          </p:blipFill>
          <p:spPr>
            <a:xfrm>
              <a:off x="13060255" y="2031534"/>
              <a:ext cx="646232" cy="1657846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49BB02-A363-46FB-B84F-B4AF5D1BF535}"/>
              </a:ext>
            </a:extLst>
          </p:cNvPr>
          <p:cNvGrpSpPr/>
          <p:nvPr/>
        </p:nvGrpSpPr>
        <p:grpSpPr>
          <a:xfrm>
            <a:off x="4530515" y="3574681"/>
            <a:ext cx="3760775" cy="653804"/>
            <a:chOff x="5800451" y="1990749"/>
            <a:chExt cx="7666499" cy="133280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00FE3B-611C-4E7C-8148-E30430576A5B}"/>
                </a:ext>
              </a:extLst>
            </p:cNvPr>
            <p:cNvSpPr/>
            <p:nvPr/>
          </p:nvSpPr>
          <p:spPr>
            <a:xfrm flipV="1">
              <a:off x="5800451" y="199799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EBBA486E-6DE3-4488-9BF7-D365B61EF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13600" y="1990749"/>
              <a:ext cx="5553350" cy="1332806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AD1C89E-4C25-4074-8A59-EFFD5A81F10E}"/>
              </a:ext>
            </a:extLst>
          </p:cNvPr>
          <p:cNvGrpSpPr/>
          <p:nvPr/>
        </p:nvGrpSpPr>
        <p:grpSpPr>
          <a:xfrm>
            <a:off x="4873462" y="4472980"/>
            <a:ext cx="3742771" cy="650251"/>
            <a:chOff x="5800451" y="4149331"/>
            <a:chExt cx="7629799" cy="13255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DFB7AF4-9E06-404A-A962-B1E117621065}"/>
                </a:ext>
              </a:extLst>
            </p:cNvPr>
            <p:cNvSpPr/>
            <p:nvPr/>
          </p:nvSpPr>
          <p:spPr>
            <a:xfrm flipV="1">
              <a:off x="5800451" y="4149331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BC1AC36-1E9E-4FC6-9B24-8B91993EFB3F}"/>
                </a:ext>
              </a:extLst>
            </p:cNvPr>
            <p:cNvGrpSpPr/>
            <p:nvPr/>
          </p:nvGrpSpPr>
          <p:grpSpPr>
            <a:xfrm>
              <a:off x="6970477" y="4149333"/>
              <a:ext cx="6370733" cy="1325563"/>
              <a:chOff x="8610345" y="-4198667"/>
              <a:chExt cx="6153057" cy="1280271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92D1C19-AE09-42CE-8130-27BC29502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1821"/>
              <a:stretch/>
            </p:blipFill>
            <p:spPr>
              <a:xfrm>
                <a:off x="8610345" y="-3967236"/>
                <a:ext cx="4901300" cy="81740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9DE9CBB-802B-407D-8449-16718F830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8179"/>
              <a:stretch/>
            </p:blipFill>
            <p:spPr>
              <a:xfrm>
                <a:off x="13734252" y="-4198667"/>
                <a:ext cx="1029150" cy="1280271"/>
              </a:xfrm>
              <a:prstGeom prst="rect">
                <a:avLst/>
              </a:prstGeom>
            </p:spPr>
          </p:pic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F73DB9D-EB15-4EE9-9EC1-ABAF7CF3B3EC}"/>
              </a:ext>
            </a:extLst>
          </p:cNvPr>
          <p:cNvGrpSpPr/>
          <p:nvPr/>
        </p:nvGrpSpPr>
        <p:grpSpPr>
          <a:xfrm>
            <a:off x="5681458" y="2023405"/>
            <a:ext cx="3742771" cy="650251"/>
            <a:chOff x="5800451" y="6940884"/>
            <a:chExt cx="7629799" cy="132556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77399A2-164C-4B2C-BEFD-F7714CAA91F1}"/>
                </a:ext>
              </a:extLst>
            </p:cNvPr>
            <p:cNvSpPr/>
            <p:nvPr/>
          </p:nvSpPr>
          <p:spPr>
            <a:xfrm flipV="1">
              <a:off x="5800451" y="6940884"/>
              <a:ext cx="7629799" cy="1325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D9F9346-F5FF-485E-9DC4-568F3FF10270}"/>
                </a:ext>
              </a:extLst>
            </p:cNvPr>
            <p:cNvGrpSpPr/>
            <p:nvPr/>
          </p:nvGrpSpPr>
          <p:grpSpPr>
            <a:xfrm>
              <a:off x="5800451" y="6940885"/>
              <a:ext cx="3672230" cy="1325563"/>
              <a:chOff x="2286000" y="-3644901"/>
              <a:chExt cx="4267200" cy="1540329"/>
            </a:xfrm>
          </p:grpSpPr>
          <p:pic>
            <p:nvPicPr>
              <p:cNvPr id="96" name="Picture 95" descr="Icon&#10;&#10;Description automatically generated">
                <a:extLst>
                  <a:ext uri="{FF2B5EF4-FFF2-40B4-BE49-F238E27FC236}">
                    <a16:creationId xmlns:a16="http://schemas.microsoft.com/office/drawing/2014/main" id="{9B0F3AC3-0488-4615-9D27-418154E0C1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56" t="3746" b="40699"/>
              <a:stretch/>
            </p:blipFill>
            <p:spPr>
              <a:xfrm>
                <a:off x="2286000" y="-3644901"/>
                <a:ext cx="2184400" cy="1540329"/>
              </a:xfrm>
              <a:prstGeom prst="rect">
                <a:avLst/>
              </a:prstGeom>
            </p:spPr>
          </p:pic>
          <p:pic>
            <p:nvPicPr>
              <p:cNvPr id="97" name="Picture 96" descr="Icon&#10;&#10;Description automatically generated">
                <a:extLst>
                  <a:ext uri="{FF2B5EF4-FFF2-40B4-BE49-F238E27FC236}">
                    <a16:creationId xmlns:a16="http://schemas.microsoft.com/office/drawing/2014/main" id="{9DC75E79-5E80-46B7-B2B9-CB31CF5DA9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302"/>
              <a:stretch/>
            </p:blipFill>
            <p:spPr>
              <a:xfrm>
                <a:off x="3688176" y="-3389273"/>
                <a:ext cx="2865024" cy="1128404"/>
              </a:xfrm>
              <a:prstGeom prst="rect">
                <a:avLst/>
              </a:prstGeom>
            </p:spPr>
          </p:pic>
        </p:grpSp>
      </p:grp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B1351E-A54A-4478-B24A-CBD9A30487D6}"/>
              </a:ext>
            </a:extLst>
          </p:cNvPr>
          <p:cNvSpPr/>
          <p:nvPr/>
        </p:nvSpPr>
        <p:spPr>
          <a:xfrm rot="5400000" flipV="1">
            <a:off x="9333230" y="5697250"/>
            <a:ext cx="994119" cy="416821"/>
          </a:xfrm>
          <a:prstGeom prst="parallelogram">
            <a:avLst>
              <a:gd name="adj" fmla="val 4402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10F555-F914-4921-9741-A60E2E41CFAA}"/>
              </a:ext>
            </a:extLst>
          </p:cNvPr>
          <p:cNvSpPr/>
          <p:nvPr/>
        </p:nvSpPr>
        <p:spPr>
          <a:xfrm>
            <a:off x="11675450" y="5218600"/>
            <a:ext cx="91185" cy="57087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C4B2350-10E7-4EDA-BFDD-096157847E0B}"/>
              </a:ext>
            </a:extLst>
          </p:cNvPr>
          <p:cNvSpPr/>
          <p:nvPr/>
        </p:nvSpPr>
        <p:spPr>
          <a:xfrm rot="5400000">
            <a:off x="10443072" y="5004229"/>
            <a:ext cx="1080308" cy="188905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5E606C-17F2-4553-BB79-0B7B8FAF615F}"/>
              </a:ext>
            </a:extLst>
          </p:cNvPr>
          <p:cNvGrpSpPr/>
          <p:nvPr/>
        </p:nvGrpSpPr>
        <p:grpSpPr>
          <a:xfrm>
            <a:off x="9784696" y="4956501"/>
            <a:ext cx="1981940" cy="570877"/>
            <a:chOff x="7921175" y="-1712865"/>
            <a:chExt cx="3174558" cy="914399"/>
          </a:xfrm>
          <a:solidFill>
            <a:srgbClr val="C00000"/>
          </a:solidFill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5E17E1A9-6177-4B87-A3A9-568D2353BAD7}"/>
                </a:ext>
              </a:extLst>
            </p:cNvPr>
            <p:cNvSpPr/>
            <p:nvPr/>
          </p:nvSpPr>
          <p:spPr>
            <a:xfrm rot="5400000">
              <a:off x="9174102" y="-2965792"/>
              <a:ext cx="668704" cy="3174558"/>
            </a:xfrm>
            <a:prstGeom prst="parallelogram">
              <a:avLst>
                <a:gd name="adj" fmla="val 628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5139C1-5D3C-437D-9097-BA039A99BFB8}"/>
                </a:ext>
              </a:extLst>
            </p:cNvPr>
            <p:cNvSpPr/>
            <p:nvPr/>
          </p:nvSpPr>
          <p:spPr>
            <a:xfrm>
              <a:off x="7921175" y="-1664495"/>
              <a:ext cx="146055" cy="8660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4581CEA-2507-4E25-A3A2-BBB2B1E834CB}"/>
              </a:ext>
            </a:extLst>
          </p:cNvPr>
          <p:cNvGrpSpPr/>
          <p:nvPr/>
        </p:nvGrpSpPr>
        <p:grpSpPr>
          <a:xfrm>
            <a:off x="9621878" y="5587799"/>
            <a:ext cx="2305874" cy="1080308"/>
            <a:chOff x="7660383" y="-701687"/>
            <a:chExt cx="3693417" cy="1730375"/>
          </a:xfrm>
          <a:solidFill>
            <a:srgbClr val="C00000"/>
          </a:solidFill>
        </p:grpSpPr>
        <p:sp>
          <p:nvSpPr>
            <p:cNvPr id="99" name="Parallelogram 98">
              <a:extLst>
                <a:ext uri="{FF2B5EF4-FFF2-40B4-BE49-F238E27FC236}">
                  <a16:creationId xmlns:a16="http://schemas.microsoft.com/office/drawing/2014/main" id="{B54FF4FC-B1BF-47F0-BB4D-B90303C1E3A7}"/>
                </a:ext>
              </a:extLst>
            </p:cNvPr>
            <p:cNvSpPr/>
            <p:nvPr/>
          </p:nvSpPr>
          <p:spPr>
            <a:xfrm rot="5400000">
              <a:off x="8308083" y="-1349387"/>
              <a:ext cx="1730375" cy="302577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Parallelogram 99">
              <a:extLst>
                <a:ext uri="{FF2B5EF4-FFF2-40B4-BE49-F238E27FC236}">
                  <a16:creationId xmlns:a16="http://schemas.microsoft.com/office/drawing/2014/main" id="{BD45DC9C-DDFF-44B8-9E45-C852F44F6472}"/>
                </a:ext>
              </a:extLst>
            </p:cNvPr>
            <p:cNvSpPr/>
            <p:nvPr/>
          </p:nvSpPr>
          <p:spPr>
            <a:xfrm rot="5400000" flipV="1">
              <a:off x="10223818" y="-101293"/>
              <a:ext cx="1592323" cy="667640"/>
            </a:xfrm>
            <a:prstGeom prst="parallelogram">
              <a:avLst>
                <a:gd name="adj" fmla="val 440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Left Brace 6">
            <a:extLst>
              <a:ext uri="{FF2B5EF4-FFF2-40B4-BE49-F238E27FC236}">
                <a16:creationId xmlns:a16="http://schemas.microsoft.com/office/drawing/2014/main" id="{C6C59258-AD9F-446F-9511-AD62226A38F0}"/>
              </a:ext>
            </a:extLst>
          </p:cNvPr>
          <p:cNvSpPr/>
          <p:nvPr/>
        </p:nvSpPr>
        <p:spPr>
          <a:xfrm>
            <a:off x="5105218" y="2023405"/>
            <a:ext cx="509179" cy="2125588"/>
          </a:xfrm>
          <a:prstGeom prst="leftBrace">
            <a:avLst>
              <a:gd name="adj1" fmla="val 38264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4A25BC-201A-43D8-986B-0E23261D3FFF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232594" y="3083537"/>
            <a:ext cx="1872624" cy="26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492E0D8-2186-46FD-B14F-D099641293C3}"/>
              </a:ext>
            </a:extLst>
          </p:cNvPr>
          <p:cNvCxnSpPr>
            <a:cxnSpLocks/>
          </p:cNvCxnSpPr>
          <p:nvPr/>
        </p:nvCxnSpPr>
        <p:spPr>
          <a:xfrm flipH="1" flipV="1">
            <a:off x="2838450" y="3611734"/>
            <a:ext cx="2568689" cy="1201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4850AA-853E-4E01-B4E6-F93E0B7E6983}"/>
              </a:ext>
            </a:extLst>
          </p:cNvPr>
          <p:cNvCxnSpPr>
            <a:cxnSpLocks/>
          </p:cNvCxnSpPr>
          <p:nvPr/>
        </p:nvCxnSpPr>
        <p:spPr>
          <a:xfrm flipH="1" flipV="1">
            <a:off x="2038263" y="4105075"/>
            <a:ext cx="3365473" cy="7080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2ACE9E2-86A5-412D-8720-CE9B48F9949D}"/>
              </a:ext>
            </a:extLst>
          </p:cNvPr>
          <p:cNvCxnSpPr>
            <a:cxnSpLocks/>
          </p:cNvCxnSpPr>
          <p:nvPr/>
        </p:nvCxnSpPr>
        <p:spPr>
          <a:xfrm flipH="1">
            <a:off x="2820447" y="1281560"/>
            <a:ext cx="2583289" cy="126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6E6C58-99B1-4E7C-A3E4-1A979A56B5A0}"/>
              </a:ext>
            </a:extLst>
          </p:cNvPr>
          <p:cNvCxnSpPr>
            <a:cxnSpLocks/>
          </p:cNvCxnSpPr>
          <p:nvPr/>
        </p:nvCxnSpPr>
        <p:spPr>
          <a:xfrm flipH="1">
            <a:off x="2038263" y="1281559"/>
            <a:ext cx="3365473" cy="784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23575CE-EF94-4829-9E03-838C0EE0162D}"/>
              </a:ext>
            </a:extLst>
          </p:cNvPr>
          <p:cNvSpPr txBox="1"/>
          <p:nvPr/>
        </p:nvSpPr>
        <p:spPr>
          <a:xfrm>
            <a:off x="768770" y="2320849"/>
            <a:ext cx="50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AFAFDD-3D3B-4BDB-A885-A359194AA958}"/>
              </a:ext>
            </a:extLst>
          </p:cNvPr>
          <p:cNvSpPr txBox="1"/>
          <p:nvPr/>
        </p:nvSpPr>
        <p:spPr>
          <a:xfrm>
            <a:off x="768770" y="1811299"/>
            <a:ext cx="50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51139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670</Words>
  <Application>Microsoft Office PowerPoint</Application>
  <PresentationFormat>Widescreen</PresentationFormat>
  <Paragraphs>175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Tools and Techniques for a Jupyter Based Scientific Workflow</vt:lpstr>
      <vt:lpstr>Tasks</vt:lpstr>
      <vt:lpstr>Tasks</vt:lpstr>
      <vt:lpstr>Tasks</vt:lpstr>
      <vt:lpstr>Notebooks</vt:lpstr>
      <vt:lpstr>Using Jupyter Effectively</vt:lpstr>
      <vt:lpstr>Useful Habits</vt:lpstr>
      <vt:lpstr>Getting help</vt:lpstr>
      <vt:lpstr>Tasks</vt:lpstr>
      <vt:lpstr>Visualization occurs throughout analysis</vt:lpstr>
      <vt:lpstr>Comparing Python Graphing Libraires</vt:lpstr>
      <vt:lpstr>Comparing Python Graphing Libraires</vt:lpstr>
      <vt:lpstr>Plotly – Getting started</vt:lpstr>
      <vt:lpstr>Plotly – Digging Deeper</vt:lpstr>
      <vt:lpstr>Plotly – Digging Deeper</vt:lpstr>
      <vt:lpstr>Other resources</vt:lpstr>
      <vt:lpstr>Tasks</vt:lpstr>
      <vt:lpstr>Git</vt:lpstr>
      <vt:lpstr>Think about the project structure before starting</vt:lpstr>
      <vt:lpstr>Assertions</vt:lpstr>
      <vt:lpstr>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Safari</dc:title>
  <dc:creator>Kick, Daniel - ARS</dc:creator>
  <cp:lastModifiedBy>Kick, Daniel - ARS</cp:lastModifiedBy>
  <cp:revision>14</cp:revision>
  <dcterms:created xsi:type="dcterms:W3CDTF">2022-02-28T18:17:22Z</dcterms:created>
  <dcterms:modified xsi:type="dcterms:W3CDTF">2022-03-07T16:33:24Z</dcterms:modified>
</cp:coreProperties>
</file>